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Lst>
  <p:sldSz cy="5143500" cx="9144000"/>
  <p:notesSz cx="6858000" cy="9144000"/>
  <p:embeddedFontLst>
    <p:embeddedFont>
      <p:font typeface="Roboto"/>
      <p:regular r:id="rId117"/>
      <p:bold r:id="rId118"/>
      <p:italic r:id="rId119"/>
      <p:boldItalic r:id="rId120"/>
    </p:embeddedFont>
    <p:embeddedFont>
      <p:font typeface="Roboto Medium"/>
      <p:regular r:id="rId121"/>
      <p:bold r:id="rId122"/>
      <p:italic r:id="rId123"/>
      <p:boldItalic r:id="rId124"/>
    </p:embeddedFont>
    <p:embeddedFont>
      <p:font typeface="Nunito"/>
      <p:regular r:id="rId125"/>
      <p:bold r:id="rId126"/>
      <p:italic r:id="rId127"/>
      <p:boldItalic r:id="rId128"/>
    </p:embeddedFont>
    <p:embeddedFont>
      <p:font typeface="Maven Pro"/>
      <p:regular r:id="rId129"/>
      <p:bold r:id="rId130"/>
    </p:embeddedFont>
    <p:embeddedFont>
      <p:font typeface="Roboto Light"/>
      <p:regular r:id="rId131"/>
      <p:bold r:id="rId132"/>
      <p:italic r:id="rId133"/>
      <p:boldItalic r:id="rId1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CBA651D-CB07-41CB-B004-CCAE3A851C52}">
  <a:tblStyle styleId="{BCBA651D-CB07-41CB-B004-CCAE3A851C5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100F13E-C4D0-4F25-8CEE-21365B08BCFD}"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MavenPro-regular.fntdata"/><Relationship Id="rId128" Type="http://schemas.openxmlformats.org/officeDocument/2006/relationships/font" Target="fonts/Nunito-boldItalic.fntdata"/><Relationship Id="rId127" Type="http://schemas.openxmlformats.org/officeDocument/2006/relationships/font" Target="fonts/Nunito-italic.fntdata"/><Relationship Id="rId126" Type="http://schemas.openxmlformats.org/officeDocument/2006/relationships/font" Target="fonts/Nunito-bold.fntdata"/><Relationship Id="rId26" Type="http://schemas.openxmlformats.org/officeDocument/2006/relationships/slide" Target="slides/slide20.xml"/><Relationship Id="rId121" Type="http://schemas.openxmlformats.org/officeDocument/2006/relationships/font" Target="fonts/RobotoMedium-regular.fntdata"/><Relationship Id="rId25" Type="http://schemas.openxmlformats.org/officeDocument/2006/relationships/slide" Target="slides/slide19.xml"/><Relationship Id="rId120" Type="http://schemas.openxmlformats.org/officeDocument/2006/relationships/font" Target="fonts/Roboto-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Nunito-regular.fntdata"/><Relationship Id="rId29" Type="http://schemas.openxmlformats.org/officeDocument/2006/relationships/slide" Target="slides/slide23.xml"/><Relationship Id="rId124" Type="http://schemas.openxmlformats.org/officeDocument/2006/relationships/font" Target="fonts/RobotoMedium-boldItalic.fntdata"/><Relationship Id="rId123" Type="http://schemas.openxmlformats.org/officeDocument/2006/relationships/font" Target="fonts/RobotoMedium-italic.fntdata"/><Relationship Id="rId122" Type="http://schemas.openxmlformats.org/officeDocument/2006/relationships/font" Target="fonts/RobotoMedium-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Roboto-bold.fntdata"/><Relationship Id="rId117" Type="http://schemas.openxmlformats.org/officeDocument/2006/relationships/font" Target="fonts/Roboto-regular.fntdata"/><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font" Target="fonts/Roboto-italic.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2" Type="http://schemas.openxmlformats.org/officeDocument/2006/relationships/font" Target="fonts/RobotoLight-bold.fntdata"/><Relationship Id="rId131" Type="http://schemas.openxmlformats.org/officeDocument/2006/relationships/font" Target="fonts/RobotoLight-regular.fntdata"/><Relationship Id="rId130" Type="http://schemas.openxmlformats.org/officeDocument/2006/relationships/font" Target="fonts/MavenPro-bold.fntdata"/><Relationship Id="rId134" Type="http://schemas.openxmlformats.org/officeDocument/2006/relationships/font" Target="fonts/RobotoLight-boldItalic.fntdata"/><Relationship Id="rId133" Type="http://schemas.openxmlformats.org/officeDocument/2006/relationships/font" Target="fonts/RobotoLight-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ongodb.com/manual/introduction/"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aw.io/"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godb.com/compare/mongodb-mysql" TargetMode="External"/><Relationship Id="rId3" Type="http://schemas.openxmlformats.org/officeDocument/2006/relationships/hyperlink" Target="https://jira.mongodb.org/secure/attachment/112939/MongoDB_Architecture_Guide.pdf" TargetMode="External"/><Relationship Id="rId4" Type="http://schemas.openxmlformats.org/officeDocument/2006/relationships/hyperlink" Target="https://jira.mongodb.org/secure/attachment/112939/MongoDB_Architecture_Guide.pdf" TargetMode="External"/><Relationship Id="rId5" Type="http://schemas.openxmlformats.org/officeDocument/2006/relationships/hyperlink" Target="https://jira.mongodb.org/secure/attachment/112939/MongoDB_Architecture_Guide.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godb.com/compare/mongodb-mysq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godb.com/compare/mongodb-mysq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 Id="rId3" Type="http://schemas.openxmlformats.org/officeDocument/2006/relationships/hyperlink" Target="https://jira.mongodb.org/secure/attachment/112939/MongoDB_Architecture_Guide.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6/1/28/10858250/oracle-java-plugin-deprecation-jdk-9" TargetMode="External"/><Relationship Id="rId3" Type="http://schemas.openxmlformats.org/officeDocument/2006/relationships/hyperlink" Target="https://medium.com/@tejasghalsasi/hadoop-101-getting-started-5d27e7210bb7" TargetMode="External"/><Relationship Id="rId4" Type="http://schemas.openxmlformats.org/officeDocument/2006/relationships/hyperlink" Target="https://www.slideshare.net/wiredtiger/wired-tiger-overview3"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tutsplus.com/tutorials/create-a-database-cluster-in-the-cloud-with-mongodb-atlas--cms-31840" TargetMode="External"/><Relationship Id="rId3" Type="http://schemas.openxmlformats.org/officeDocument/2006/relationships/hyperlink" Target="https://www.kenwalger.com/blog/nosql/mongodb/mongodb-compass-an-overview/" TargetMode="External"/><Relationship Id="rId4" Type="http://schemas.openxmlformats.org/officeDocument/2006/relationships/hyperlink" Target="https://medium.com/@nparsons08/mongodb-stitch-your-application-backend-delivered-as-a-service-7cf21d979e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 Id="rId3" Type="http://schemas.openxmlformats.org/officeDocument/2006/relationships/hyperlink" Target="https://jira.mongodb.org/secure/attachment/112939/MongoDB_Architecture_Guide.pd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UZCDaO"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Y0Az6"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SW3I1h"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vXHK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NhDzV6"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Nh0Qq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itchfix.com/about" TargetMode="Externa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5RMXU" TargetMode="External"/><Relationship Id="rId3" Type="http://schemas.openxmlformats.org/officeDocument/2006/relationships/hyperlink" Target="https://www.charterselection.com/marketing-job-descriptions/crm-manager-job-description"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UudDbN"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VZ4gW" TargetMode="External"/><Relationship Id="rId3" Type="http://schemas.openxmlformats.org/officeDocument/2006/relationships/hyperlink" Target="https://bit.ly/2TWxJv1" TargetMode="External"/><Relationship Id="rId4" Type="http://schemas.openxmlformats.org/officeDocument/2006/relationships/hyperlink" Target="https://bit.ly/2BH3gKa" TargetMode="External"/><Relationship Id="rId5" Type="http://schemas.openxmlformats.org/officeDocument/2006/relationships/hyperlink" Target="https://bit.ly/2EgRecs"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GvsjUT" TargetMode="External"/><Relationship Id="rId3" Type="http://schemas.openxmlformats.org/officeDocument/2006/relationships/hyperlink" Target="https://bit.ly/2DUcx1S"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aw.io/"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owo4C"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aw.io/"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users.csc.calpoly.edu/~jdalbey/206/Templates/releasechecklist.html" TargetMode="External"/><Relationship Id="rId3" Type="http://schemas.openxmlformats.org/officeDocument/2006/relationships/hyperlink" Target="https://people.cs.pitt.edu/~chang/231/seminars/S06template/templates/release-checklist.html" TargetMode="Externa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VjN4B" TargetMode="External"/><Relationship Id="rId3" Type="http://schemas.openxmlformats.org/officeDocument/2006/relationships/hyperlink" Target="https://smartbear.com/blog/test-and-monitor/5-reasons-its-time-to-ditch-mysql/" TargetMode="External"/><Relationship Id="rId4" Type="http://schemas.openxmlformats.org/officeDocument/2006/relationships/hyperlink" Target="https://www.gridgain.com/resources/blog/5-limitations-mysql-big-data" TargetMode="Externa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e40e3c50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e40e3c5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51eb4487b8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51eb4487b8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503a41f9a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503a41f9a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7" name="Shape 1587"/>
        <p:cNvGrpSpPr/>
        <p:nvPr/>
      </p:nvGrpSpPr>
      <p:grpSpPr>
        <a:xfrm>
          <a:off x="0" y="0"/>
          <a:ext cx="0" cy="0"/>
          <a:chOff x="0" y="0"/>
          <a:chExt cx="0" cy="0"/>
        </a:xfrm>
      </p:grpSpPr>
      <p:sp>
        <p:nvSpPr>
          <p:cNvPr id="1588" name="Google Shape;1588;g4cce5fc9ee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4cce5fc9ee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4cd74f822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4cd74f822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9" name="Shape 1599"/>
        <p:cNvGrpSpPr/>
        <p:nvPr/>
      </p:nvGrpSpPr>
      <p:grpSpPr>
        <a:xfrm>
          <a:off x="0" y="0"/>
          <a:ext cx="0" cy="0"/>
          <a:chOff x="0" y="0"/>
          <a:chExt cx="0" cy="0"/>
        </a:xfrm>
      </p:grpSpPr>
      <p:sp>
        <p:nvSpPr>
          <p:cNvPr id="1600" name="Google Shape;1600;g4cd74f822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4cd74f82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Google Shape;1606;g4cd74f82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4cd74f82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528157d6c5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528157d6c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7" name="Shape 1617"/>
        <p:cNvGrpSpPr/>
        <p:nvPr/>
      </p:nvGrpSpPr>
      <p:grpSpPr>
        <a:xfrm>
          <a:off x="0" y="0"/>
          <a:ext cx="0" cy="0"/>
          <a:chOff x="0" y="0"/>
          <a:chExt cx="0" cy="0"/>
        </a:xfrm>
      </p:grpSpPr>
      <p:sp>
        <p:nvSpPr>
          <p:cNvPr id="1618" name="Google Shape;1618;g4cd74f8221_0_2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4cd74f8221_0_2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2" name="Shape 1622"/>
        <p:cNvGrpSpPr/>
        <p:nvPr/>
      </p:nvGrpSpPr>
      <p:grpSpPr>
        <a:xfrm>
          <a:off x="0" y="0"/>
          <a:ext cx="0" cy="0"/>
          <a:chOff x="0" y="0"/>
          <a:chExt cx="0" cy="0"/>
        </a:xfrm>
      </p:grpSpPr>
      <p:sp>
        <p:nvSpPr>
          <p:cNvPr id="1623" name="Google Shape;1623;g4cd74f822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4" name="Google Shape;1624;g4cd74f822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0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Backup</a:t>
            </a:r>
            <a:endParaRPr/>
          </a:p>
          <a:p>
            <a:pPr indent="0" lvl="0" marL="0" rtl="0" algn="l">
              <a:spcBef>
                <a:spcPts val="0"/>
              </a:spcBef>
              <a:spcAft>
                <a:spcPts val="0"/>
              </a:spcAft>
              <a:buClr>
                <a:srgbClr val="000000"/>
              </a:buClr>
              <a:buSzPts val="1100"/>
              <a:buFont typeface="Arial"/>
              <a:buNone/>
            </a:pPr>
            <a:r>
              <a:rPr lang="en"/>
              <a:t>Requirement gathering 1 month</a:t>
            </a:r>
            <a:endParaRPr/>
          </a:p>
          <a:p>
            <a:pPr indent="0" lvl="0" marL="0" rtl="0" algn="l">
              <a:spcBef>
                <a:spcPts val="0"/>
              </a:spcBef>
              <a:spcAft>
                <a:spcPts val="0"/>
              </a:spcAft>
              <a:buClr>
                <a:srgbClr val="000000"/>
              </a:buClr>
              <a:buSzPts val="1100"/>
              <a:buFont typeface="Arial"/>
              <a:buNone/>
            </a:pPr>
            <a:r>
              <a:rPr lang="en"/>
              <a:t>Design 20 days</a:t>
            </a:r>
            <a:endParaRPr/>
          </a:p>
          <a:p>
            <a:pPr indent="0" lvl="0" marL="0" rtl="0" algn="l">
              <a:spcBef>
                <a:spcPts val="0"/>
              </a:spcBef>
              <a:spcAft>
                <a:spcPts val="0"/>
              </a:spcAft>
              <a:buClr>
                <a:srgbClr val="000000"/>
              </a:buClr>
              <a:buSzPts val="1100"/>
              <a:buFont typeface="Arial"/>
              <a:buNone/>
            </a:pPr>
            <a:r>
              <a:rPr lang="en"/>
              <a:t>Development 1.5 months</a:t>
            </a:r>
            <a:endParaRPr/>
          </a:p>
          <a:p>
            <a:pPr indent="0" lvl="0" marL="0" rtl="0" algn="l">
              <a:spcBef>
                <a:spcPts val="0"/>
              </a:spcBef>
              <a:spcAft>
                <a:spcPts val="0"/>
              </a:spcAft>
              <a:buClr>
                <a:srgbClr val="000000"/>
              </a:buClr>
              <a:buSzPts val="1100"/>
              <a:buFont typeface="Arial"/>
              <a:buNone/>
            </a:pPr>
            <a:r>
              <a:rPr lang="en"/>
              <a:t>Testing 20 days</a:t>
            </a:r>
            <a:endParaRPr/>
          </a:p>
          <a:p>
            <a:pPr indent="0" lvl="0" marL="0" rtl="0" algn="l">
              <a:spcBef>
                <a:spcPts val="0"/>
              </a:spcBef>
              <a:spcAft>
                <a:spcPts val="0"/>
              </a:spcAft>
              <a:buClr>
                <a:srgbClr val="000000"/>
              </a:buClr>
              <a:buSzPts val="1100"/>
              <a:buFont typeface="Arial"/>
              <a:buNone/>
            </a:pPr>
            <a:r>
              <a:rPr lang="en"/>
              <a:t>Integration 1 month</a:t>
            </a:r>
            <a:endParaRPr/>
          </a:p>
          <a:p>
            <a:pPr indent="0" lvl="0" marL="0" rtl="0" algn="l">
              <a:spcBef>
                <a:spcPts val="0"/>
              </a:spcBef>
              <a:spcAft>
                <a:spcPts val="0"/>
              </a:spcAft>
              <a:buClr>
                <a:srgbClr val="000000"/>
              </a:buClr>
              <a:buSzPts val="1100"/>
              <a:buFont typeface="Arial"/>
              <a:buNone/>
            </a:pPr>
            <a:r>
              <a:rPr lang="en"/>
              <a:t>Deployment 1 month</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5" name="Shape 1655"/>
        <p:cNvGrpSpPr/>
        <p:nvPr/>
      </p:nvGrpSpPr>
      <p:grpSpPr>
        <a:xfrm>
          <a:off x="0" y="0"/>
          <a:ext cx="0" cy="0"/>
          <a:chOff x="0" y="0"/>
          <a:chExt cx="0" cy="0"/>
        </a:xfrm>
      </p:grpSpPr>
      <p:sp>
        <p:nvSpPr>
          <p:cNvPr id="1656" name="Google Shape;1656;g4cd74f8221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7" name="Google Shape;1657;g4cd74f8221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0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Backup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4e46530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4e46530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marR="0" rtl="0" algn="l">
              <a:lnSpc>
                <a:spcPct val="115000"/>
              </a:lnSpc>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marR="0" rtl="0" algn="l">
              <a:lnSpc>
                <a:spcPct val="115000"/>
              </a:lnSpc>
              <a:spcBef>
                <a:spcPts val="1600"/>
              </a:spcBef>
              <a:spcAft>
                <a:spcPts val="0"/>
              </a:spcAft>
              <a:buNone/>
            </a:pPr>
            <a:r>
              <a:rPr lang="en">
                <a:latin typeface="Nunito"/>
                <a:ea typeface="Nunito"/>
                <a:cs typeface="Nunito"/>
                <a:sym typeface="Nunito"/>
              </a:rPr>
              <a:t>13. Features of MongoDB: </a:t>
            </a:r>
            <a:r>
              <a:rPr lang="en" u="sng">
                <a:solidFill>
                  <a:schemeClr val="hlink"/>
                </a:solidFill>
                <a:latin typeface="Nunito"/>
                <a:ea typeface="Nunito"/>
                <a:cs typeface="Nunito"/>
                <a:sym typeface="Nunito"/>
                <a:hlinkClick r:id="rId2"/>
              </a:rPr>
              <a:t>https://docs.mongodb.com/manual/introduction/</a:t>
            </a:r>
            <a:endParaRPr>
              <a:latin typeface="Nunito"/>
              <a:ea typeface="Nunito"/>
              <a:cs typeface="Nunito"/>
              <a:sym typeface="Nunito"/>
            </a:endParaRPr>
          </a:p>
          <a:p>
            <a:pPr indent="0" lvl="0" marL="0" marR="0" rtl="0" algn="l">
              <a:lnSpc>
                <a:spcPct val="115000"/>
              </a:lnSpc>
              <a:spcBef>
                <a:spcPts val="1600"/>
              </a:spcBef>
              <a:spcAft>
                <a:spcPts val="160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6" name="Shape 1676"/>
        <p:cNvGrpSpPr/>
        <p:nvPr/>
      </p:nvGrpSpPr>
      <p:grpSpPr>
        <a:xfrm>
          <a:off x="0" y="0"/>
          <a:ext cx="0" cy="0"/>
          <a:chOff x="0" y="0"/>
          <a:chExt cx="0" cy="0"/>
        </a:xfrm>
      </p:grpSpPr>
      <p:sp>
        <p:nvSpPr>
          <p:cNvPr id="1677" name="Google Shape;1677;g4e5ca1ef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4e5ca1ef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4cb548e1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4cb548e1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lnSpc>
                <a:spcPct val="115000"/>
              </a:lnSpc>
              <a:spcBef>
                <a:spcPts val="1600"/>
              </a:spcBef>
              <a:spcAft>
                <a:spcPts val="0"/>
              </a:spcAft>
              <a:buNone/>
            </a:pPr>
            <a:r>
              <a:rPr lang="en">
                <a:latin typeface="Nunito"/>
                <a:ea typeface="Nunito"/>
                <a:cs typeface="Nunito"/>
                <a:sym typeface="Nunito"/>
              </a:rPr>
              <a:t>14. Proposed System Flow Chart drawn using: </a:t>
            </a:r>
            <a:r>
              <a:rPr lang="en" u="sng">
                <a:solidFill>
                  <a:schemeClr val="accent5"/>
                </a:solidFill>
                <a:latin typeface="Nunito"/>
                <a:ea typeface="Nunito"/>
                <a:cs typeface="Nunito"/>
                <a:sym typeface="Nunito"/>
                <a:hlinkClick r:id="rId2"/>
              </a:rPr>
              <a:t>https://www.draw.io/</a:t>
            </a:r>
            <a:endParaRPr>
              <a:latin typeface="Nunito"/>
              <a:ea typeface="Nunito"/>
              <a:cs typeface="Nunito"/>
              <a:sym typeface="Nunito"/>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4cd74f822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4cd74f82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503a41f9a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503a41f9a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03a41f9a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03a41f9a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15. Developer productivity is increased with JSON Documents: </a:t>
            </a:r>
            <a:r>
              <a:rPr lang="en" u="sng">
                <a:solidFill>
                  <a:schemeClr val="hlink"/>
                </a:solidFill>
                <a:latin typeface="Nunito"/>
                <a:ea typeface="Nunito"/>
                <a:cs typeface="Nunito"/>
                <a:sym typeface="Nunito"/>
                <a:hlinkClick r:id="rId2"/>
              </a:rPr>
              <a:t>https://www.mongodb.com/compare/mongodb-mysql</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16. Document storage Image: </a:t>
            </a:r>
            <a:r>
              <a:rPr lang="en" u="sng">
                <a:solidFill>
                  <a:schemeClr val="hlink"/>
                </a:solidFill>
                <a:latin typeface="Nunito"/>
                <a:ea typeface="Nunito"/>
                <a:cs typeface="Nunito"/>
                <a:sym typeface="Nunito"/>
                <a:hlinkClick r:id="rId3"/>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sz="1050" u="sng">
              <a:solidFill>
                <a:schemeClr val="hlink"/>
              </a:solidFill>
              <a:latin typeface="Roboto"/>
              <a:ea typeface="Roboto"/>
              <a:cs typeface="Roboto"/>
              <a:sym typeface="Roboto"/>
              <a:hlinkClick r:id="rId4"/>
            </a:endParaRPr>
          </a:p>
          <a:p>
            <a:pPr indent="0" lvl="0" marL="0" marR="203200" rtl="0" algn="l">
              <a:lnSpc>
                <a:spcPct val="115000"/>
              </a:lnSpc>
              <a:spcBef>
                <a:spcPts val="100"/>
              </a:spcBef>
              <a:spcAft>
                <a:spcPts val="0"/>
              </a:spcAft>
              <a:buNone/>
            </a:pPr>
            <a:r>
              <a:t/>
            </a:r>
            <a:endParaRPr sz="1050" u="sng">
              <a:solidFill>
                <a:srgbClr val="006621"/>
              </a:solidFill>
              <a:latin typeface="Roboto"/>
              <a:ea typeface="Roboto"/>
              <a:cs typeface="Roboto"/>
              <a:sym typeface="Roboto"/>
              <a:hlinkClick r:id="rId5"/>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503a41f9a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503a41f9a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17. MySQL’s JSON data type does not bring the developer productivity: </a:t>
            </a:r>
            <a:r>
              <a:rPr lang="en" u="sng">
                <a:solidFill>
                  <a:schemeClr val="accent5"/>
                </a:solidFill>
                <a:latin typeface="Nunito"/>
                <a:ea typeface="Nunito"/>
                <a:cs typeface="Nunito"/>
                <a:sym typeface="Nunito"/>
                <a:hlinkClick r:id="rId2"/>
              </a:rPr>
              <a:t>https://www.mongodb.com/compare/mongodb-mysql</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503a41f9a3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503a41f9a3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18. MySQL’s JSON data type does not bring the developer productivity: </a:t>
            </a:r>
            <a:r>
              <a:rPr lang="en" u="sng">
                <a:solidFill>
                  <a:schemeClr val="accent5"/>
                </a:solidFill>
                <a:latin typeface="Nunito"/>
                <a:ea typeface="Nunito"/>
                <a:cs typeface="Nunito"/>
                <a:sym typeface="Nunito"/>
                <a:hlinkClick r:id="rId2"/>
              </a:rPr>
              <a:t>https://www.mongodb.com/compare/mongodb-mysql</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03a41f9a3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03a41f9a3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19. MongoDB maintains multiple copies of data: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20. Replication Image: </a:t>
            </a:r>
            <a:r>
              <a:rPr lang="en" u="sng">
                <a:solidFill>
                  <a:schemeClr val="accent5"/>
                </a:solidFill>
                <a:latin typeface="Nunito"/>
                <a:ea typeface="Nunito"/>
                <a:cs typeface="Nunito"/>
                <a:sym typeface="Nunito"/>
                <a:hlinkClick r:id="rId3"/>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503a41f9a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03a41f9a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21</a:t>
            </a:r>
            <a:r>
              <a:rPr lang="en">
                <a:latin typeface="Nunito"/>
                <a:ea typeface="Nunito"/>
                <a:cs typeface="Nunito"/>
                <a:sym typeface="Nunito"/>
              </a:rPr>
              <a:t>. Querying and Visualizing Data: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528157d6c5_1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528157d6c5_1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503a41f9a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503a41f9a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22. Auto-Sharding: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4cce5fc9e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cce5fc9e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23. MongoDB Architecture: </a:t>
            </a:r>
            <a:r>
              <a:rPr lang="en" sz="1050"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f2399df96_1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f2399df96_1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24. Expressive Query Language and Secondary Indexes: </a:t>
            </a:r>
            <a:r>
              <a:rPr lang="en" sz="1050"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4f2399df96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4f2399df96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25. Strong Consistency: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1" name="Shape 841"/>
        <p:cNvGrpSpPr/>
        <p:nvPr/>
      </p:nvGrpSpPr>
      <p:grpSpPr>
        <a:xfrm>
          <a:off x="0" y="0"/>
          <a:ext cx="0" cy="0"/>
          <a:chOff x="0" y="0"/>
          <a:chExt cx="0" cy="0"/>
        </a:xfrm>
      </p:grpSpPr>
      <p:sp>
        <p:nvSpPr>
          <p:cNvPr id="842" name="Google Shape;842;g4f2399df96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f2399df96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26. Enterprise Management and Integrations: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9" name="Shape 849"/>
        <p:cNvGrpSpPr/>
        <p:nvPr/>
      </p:nvGrpSpPr>
      <p:grpSpPr>
        <a:xfrm>
          <a:off x="0" y="0"/>
          <a:ext cx="0" cy="0"/>
          <a:chOff x="0" y="0"/>
          <a:chExt cx="0" cy="0"/>
        </a:xfrm>
      </p:grpSpPr>
      <p:sp>
        <p:nvSpPr>
          <p:cNvPr id="850" name="Google Shape;850;g503a41f9a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503a41f9a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27. Java Image: </a:t>
            </a:r>
            <a:r>
              <a:rPr lang="en" u="sng">
                <a:solidFill>
                  <a:schemeClr val="accent5"/>
                </a:solidFill>
                <a:latin typeface="Nunito"/>
                <a:ea typeface="Nunito"/>
                <a:cs typeface="Nunito"/>
                <a:sym typeface="Nunito"/>
                <a:hlinkClick r:id="rId2"/>
              </a:rPr>
              <a:t>https://www.theverge.com/2016/1/28/10858250/oracle-java-plugin-deprecation-jdk-9</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28. Mapreduce Image: </a:t>
            </a:r>
            <a:r>
              <a:rPr lang="en" u="sng">
                <a:solidFill>
                  <a:schemeClr val="accent5"/>
                </a:solidFill>
                <a:latin typeface="Nunito"/>
                <a:ea typeface="Nunito"/>
                <a:cs typeface="Nunito"/>
                <a:sym typeface="Nunito"/>
                <a:hlinkClick r:id="rId3"/>
              </a:rPr>
              <a:t>https://medium.com/@tejasghalsasi/hadoop-101-getting-started-5d27e7210bb7</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29. Wiredtiger Image: </a:t>
            </a:r>
            <a:r>
              <a:rPr lang="en" u="sng">
                <a:solidFill>
                  <a:schemeClr val="accent5"/>
                </a:solidFill>
                <a:latin typeface="Nunito"/>
                <a:ea typeface="Nunito"/>
                <a:cs typeface="Nunito"/>
                <a:sym typeface="Nunito"/>
                <a:hlinkClick r:id="rId4"/>
              </a:rPr>
              <a:t>https://www.slideshare.net/wiredtiger/wired-tiger-overview3</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30. Apache Image: https://www.g2crowd.com/products/apache-server/reviews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503a41f9a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03a41f9a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31. </a:t>
            </a:r>
            <a:r>
              <a:rPr lang="en">
                <a:latin typeface="Nunito"/>
                <a:ea typeface="Nunito"/>
                <a:cs typeface="Nunito"/>
                <a:sym typeface="Nunito"/>
              </a:rPr>
              <a:t>Atlas: </a:t>
            </a:r>
            <a:r>
              <a:rPr lang="en" u="sng">
                <a:solidFill>
                  <a:schemeClr val="accent5"/>
                </a:solidFill>
                <a:latin typeface="Nunito"/>
                <a:ea typeface="Nunito"/>
                <a:cs typeface="Nunito"/>
                <a:sym typeface="Nunito"/>
                <a:hlinkClick r:id="rId2"/>
              </a:rPr>
              <a:t>https://code.tutsplus.com/tutorials/create-a-database-cluster-in-the-cloud-with-mongodb-atlas--cms-31840</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32. Compass: </a:t>
            </a:r>
            <a:r>
              <a:rPr lang="en" u="sng">
                <a:solidFill>
                  <a:schemeClr val="accent5"/>
                </a:solidFill>
                <a:latin typeface="Nunito"/>
                <a:ea typeface="Nunito"/>
                <a:cs typeface="Nunito"/>
                <a:sym typeface="Nunito"/>
                <a:hlinkClick r:id="rId3"/>
              </a:rPr>
              <a:t>https://www.kenwalger.com/blog/nosql/mongodb/mongodb-compass-an-overview/</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33. Stitch: </a:t>
            </a:r>
            <a:r>
              <a:rPr lang="en" u="sng">
                <a:solidFill>
                  <a:schemeClr val="accent5"/>
                </a:solidFill>
                <a:latin typeface="Nunito"/>
                <a:ea typeface="Nunito"/>
                <a:cs typeface="Nunito"/>
                <a:sym typeface="Nunito"/>
                <a:hlinkClick r:id="rId4"/>
              </a:rPr>
              <a:t>https://medium.com/@nparsons08/mongodb-stitch-your-application-backend-delivered-as-a-service-7cf21d979ed</a:t>
            </a:r>
            <a:endParaRPr>
              <a:latin typeface="Nunito"/>
              <a:ea typeface="Nunito"/>
              <a:cs typeface="Nunito"/>
              <a:sym typeface="Nuni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503a41f9a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03a41f9a3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2" name="Shape 882"/>
        <p:cNvGrpSpPr/>
        <p:nvPr/>
      </p:nvGrpSpPr>
      <p:grpSpPr>
        <a:xfrm>
          <a:off x="0" y="0"/>
          <a:ext cx="0" cy="0"/>
          <a:chOff x="0" y="0"/>
          <a:chExt cx="0" cy="0"/>
        </a:xfrm>
      </p:grpSpPr>
      <p:sp>
        <p:nvSpPr>
          <p:cNvPr id="883" name="Google Shape;883;g503a41f9a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503a41f9a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34. Document format as a binary representation called BSON: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35. Document validation as Dynamic schemas: </a:t>
            </a:r>
            <a:r>
              <a:rPr lang="en" u="sng">
                <a:solidFill>
                  <a:schemeClr val="accent5"/>
                </a:solidFill>
                <a:latin typeface="Nunito"/>
                <a:ea typeface="Nunito"/>
                <a:cs typeface="Nunito"/>
                <a:sym typeface="Nunito"/>
                <a:hlinkClick r:id="rId3"/>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503a41f9a3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503a41f9a3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36. The system should support key-value queries..: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f2399df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f2399df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503a41f9a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503a41f9a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37. Performance and Scalability: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503a41f9a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503a41f9a3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38.Recoverability and Security: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7" name="Shape 917"/>
        <p:cNvGrpSpPr/>
        <p:nvPr/>
      </p:nvGrpSpPr>
      <p:grpSpPr>
        <a:xfrm>
          <a:off x="0" y="0"/>
          <a:ext cx="0" cy="0"/>
          <a:chOff x="0" y="0"/>
          <a:chExt cx="0" cy="0"/>
        </a:xfrm>
      </p:grpSpPr>
      <p:sp>
        <p:nvSpPr>
          <p:cNvPr id="918" name="Google Shape;918;g503a41f9a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03a41f9a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3" name="Shape 923"/>
        <p:cNvGrpSpPr/>
        <p:nvPr/>
      </p:nvGrpSpPr>
      <p:grpSpPr>
        <a:xfrm>
          <a:off x="0" y="0"/>
          <a:ext cx="0" cy="0"/>
          <a:chOff x="0" y="0"/>
          <a:chExt cx="0" cy="0"/>
        </a:xfrm>
      </p:grpSpPr>
      <p:sp>
        <p:nvSpPr>
          <p:cNvPr id="924" name="Google Shape;924;g503a41f9a3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503a41f9a3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4f9afc0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f9afc0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39. Homemaker Image: </a:t>
            </a:r>
            <a:r>
              <a:rPr lang="en" u="sng">
                <a:solidFill>
                  <a:schemeClr val="hlink"/>
                </a:solidFill>
                <a:latin typeface="Nunito"/>
                <a:ea typeface="Nunito"/>
                <a:cs typeface="Nunito"/>
                <a:sym typeface="Nunito"/>
                <a:hlinkClick r:id="rId2"/>
              </a:rPr>
              <a:t>https://bit.ly/2UZCDaO</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503a41f9a3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503a41f9a3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40. College Student Image: </a:t>
            </a:r>
            <a:r>
              <a:rPr lang="en" u="sng">
                <a:solidFill>
                  <a:schemeClr val="hlink"/>
                </a:solidFill>
                <a:latin typeface="Nunito"/>
                <a:ea typeface="Nunito"/>
                <a:cs typeface="Nunito"/>
                <a:sym typeface="Nunito"/>
                <a:hlinkClick r:id="rId2"/>
              </a:rPr>
              <a:t>https://bit.ly/2TY0Az6</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503a41f9a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503a41f9a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41. Database Administrator Image: </a:t>
            </a:r>
            <a:r>
              <a:rPr lang="en" u="sng">
                <a:solidFill>
                  <a:schemeClr val="hlink"/>
                </a:solidFill>
                <a:latin typeface="Nunito"/>
                <a:ea typeface="Nunito"/>
                <a:cs typeface="Nunito"/>
                <a:sym typeface="Nunito"/>
                <a:hlinkClick r:id="rId2"/>
              </a:rPr>
              <a:t>https://bit.ly/2SW3I1h</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4" name="Shape 964"/>
        <p:cNvGrpSpPr/>
        <p:nvPr/>
      </p:nvGrpSpPr>
      <p:grpSpPr>
        <a:xfrm>
          <a:off x="0" y="0"/>
          <a:ext cx="0" cy="0"/>
          <a:chOff x="0" y="0"/>
          <a:chExt cx="0" cy="0"/>
        </a:xfrm>
      </p:grpSpPr>
      <p:sp>
        <p:nvSpPr>
          <p:cNvPr id="965" name="Google Shape;965;g4fc0ac8d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4fc0ac8d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42. Style Manager Image: </a:t>
            </a:r>
            <a:r>
              <a:rPr lang="en" u="sng">
                <a:solidFill>
                  <a:schemeClr val="hlink"/>
                </a:solidFill>
                <a:latin typeface="Nunito"/>
                <a:ea typeface="Nunito"/>
                <a:cs typeface="Nunito"/>
                <a:sym typeface="Nunito"/>
                <a:hlinkClick r:id="rId2"/>
              </a:rPr>
              <a:t>https://bit.ly/2tvXHKl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Google Shape;977;g503a41f9a3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503a41f9a3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43. Data Analyst Image: </a:t>
            </a:r>
            <a:r>
              <a:rPr lang="en" u="sng">
                <a:solidFill>
                  <a:schemeClr val="hlink"/>
                </a:solidFill>
                <a:latin typeface="Nunito"/>
                <a:ea typeface="Nunito"/>
                <a:cs typeface="Nunito"/>
                <a:sym typeface="Nunito"/>
                <a:hlinkClick r:id="rId2"/>
              </a:rPr>
              <a:t>https://bit.ly/2NhDzV6</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8" name="Shape 988"/>
        <p:cNvGrpSpPr/>
        <p:nvPr/>
      </p:nvGrpSpPr>
      <p:grpSpPr>
        <a:xfrm>
          <a:off x="0" y="0"/>
          <a:ext cx="0" cy="0"/>
          <a:chOff x="0" y="0"/>
          <a:chExt cx="0" cy="0"/>
        </a:xfrm>
      </p:grpSpPr>
      <p:sp>
        <p:nvSpPr>
          <p:cNvPr id="989" name="Google Shape;989;g503a41f9a3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503a41f9a3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44. Brand Manager Image: </a:t>
            </a:r>
            <a:r>
              <a:rPr lang="en" u="sng">
                <a:solidFill>
                  <a:schemeClr val="hlink"/>
                </a:solidFill>
                <a:latin typeface="Nunito"/>
                <a:ea typeface="Nunito"/>
                <a:cs typeface="Nunito"/>
                <a:sym typeface="Nunito"/>
                <a:hlinkClick r:id="rId2"/>
              </a:rPr>
              <a:t>https://bit.ly/2Nh0Qqw</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cce5fc9e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cce5fc9e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Transition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  Mission Statement: </a:t>
            </a:r>
            <a:r>
              <a:rPr lang="en" u="sng">
                <a:solidFill>
                  <a:schemeClr val="hlink"/>
                </a:solidFill>
                <a:latin typeface="Nunito"/>
                <a:ea typeface="Nunito"/>
                <a:cs typeface="Nunito"/>
                <a:sym typeface="Nunito"/>
                <a:hlinkClick r:id="rId2"/>
              </a:rPr>
              <a:t>https://www.stitchfix.com/about</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503a41f9a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503a41f9a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45. Customer Relationship Manager Image: </a:t>
            </a:r>
            <a:r>
              <a:rPr lang="en" u="sng">
                <a:solidFill>
                  <a:schemeClr val="hlink"/>
                </a:solidFill>
                <a:latin typeface="Nunito"/>
                <a:ea typeface="Nunito"/>
                <a:cs typeface="Nunito"/>
                <a:sym typeface="Nunito"/>
                <a:hlinkClick r:id="rId2"/>
              </a:rPr>
              <a:t>https://bit.ly/2V5RMXU</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46. Customer Relationship Manager Bio: </a:t>
            </a:r>
            <a:r>
              <a:rPr lang="en" u="sng">
                <a:solidFill>
                  <a:schemeClr val="hlink"/>
                </a:solidFill>
                <a:latin typeface="Nunito"/>
                <a:ea typeface="Nunito"/>
                <a:cs typeface="Nunito"/>
                <a:sym typeface="Nunito"/>
                <a:hlinkClick r:id="rId3"/>
              </a:rPr>
              <a:t>https://www.charterselection.com/marketing-job-descriptions/crm-manager-job-description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52025f7e1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52025f7e1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47. Chatbot Developer Image: </a:t>
            </a:r>
            <a:r>
              <a:rPr lang="en" u="sng">
                <a:solidFill>
                  <a:schemeClr val="accent5"/>
                </a:solidFill>
                <a:latin typeface="Nunito"/>
                <a:ea typeface="Nunito"/>
                <a:cs typeface="Nunito"/>
                <a:sym typeface="Nunito"/>
                <a:hlinkClick r:id="rId2"/>
              </a:rPr>
              <a:t>https://bit.ly/2UudDbN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503a41f9a3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503a41f9a3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0" name="Shape 1030"/>
        <p:cNvGrpSpPr/>
        <p:nvPr/>
      </p:nvGrpSpPr>
      <p:grpSpPr>
        <a:xfrm>
          <a:off x="0" y="0"/>
          <a:ext cx="0" cy="0"/>
          <a:chOff x="0" y="0"/>
          <a:chExt cx="0" cy="0"/>
        </a:xfrm>
      </p:grpSpPr>
      <p:sp>
        <p:nvSpPr>
          <p:cNvPr id="1031" name="Google Shape;1031;g5200c5623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5200c562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6" name="Shape 1036"/>
        <p:cNvGrpSpPr/>
        <p:nvPr/>
      </p:nvGrpSpPr>
      <p:grpSpPr>
        <a:xfrm>
          <a:off x="0" y="0"/>
          <a:ext cx="0" cy="0"/>
          <a:chOff x="0" y="0"/>
          <a:chExt cx="0" cy="0"/>
        </a:xfrm>
      </p:grpSpPr>
      <p:sp>
        <p:nvSpPr>
          <p:cNvPr id="1037" name="Google Shape;1037;g503a41f9a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503a41f9a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Google Shape;1043;g5200c5623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5200c5623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5200c562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5200c562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5200c5623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5200c5623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5200c5623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5200c5623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9" name="Shape 1069"/>
        <p:cNvGrpSpPr/>
        <p:nvPr/>
      </p:nvGrpSpPr>
      <p:grpSpPr>
        <a:xfrm>
          <a:off x="0" y="0"/>
          <a:ext cx="0" cy="0"/>
          <a:chOff x="0" y="0"/>
          <a:chExt cx="0" cy="0"/>
        </a:xfrm>
      </p:grpSpPr>
      <p:sp>
        <p:nvSpPr>
          <p:cNvPr id="1070" name="Google Shape;1070;g5200c5623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5200c5623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cac04543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cac04543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rPr lang="en">
                <a:latin typeface="Nunito"/>
                <a:ea typeface="Nunito"/>
                <a:cs typeface="Nunito"/>
                <a:sym typeface="Nunito"/>
              </a:rPr>
              <a:t>2. Confused Shopper Image: </a:t>
            </a:r>
            <a:r>
              <a:rPr lang="en" u="sng">
                <a:solidFill>
                  <a:schemeClr val="hlink"/>
                </a:solidFill>
                <a:latin typeface="Nunito"/>
                <a:ea typeface="Nunito"/>
                <a:cs typeface="Nunito"/>
                <a:sym typeface="Nunito"/>
                <a:hlinkClick r:id="rId2"/>
              </a:rPr>
              <a:t>https://bit.ly/2TVZ4gW</a:t>
            </a:r>
            <a:endParaRPr>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rPr lang="en">
                <a:latin typeface="Nunito"/>
                <a:ea typeface="Nunito"/>
                <a:cs typeface="Nunito"/>
                <a:sym typeface="Nunito"/>
              </a:rPr>
              <a:t>3. Survey Image: </a:t>
            </a:r>
            <a:r>
              <a:rPr lang="en" u="sng">
                <a:solidFill>
                  <a:schemeClr val="hlink"/>
                </a:solidFill>
                <a:latin typeface="Nunito"/>
                <a:ea typeface="Nunito"/>
                <a:cs typeface="Nunito"/>
                <a:sym typeface="Nunito"/>
                <a:hlinkClick r:id="rId3"/>
              </a:rPr>
              <a:t>https://bit.ly/2TWxJv1</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4. Delivery Person Image: </a:t>
            </a:r>
            <a:r>
              <a:rPr lang="en" u="sng">
                <a:solidFill>
                  <a:schemeClr val="hlink"/>
                </a:solidFill>
                <a:latin typeface="Nunito"/>
                <a:ea typeface="Nunito"/>
                <a:cs typeface="Nunito"/>
                <a:sym typeface="Nunito"/>
                <a:hlinkClick r:id="rId4"/>
              </a:rPr>
              <a:t>https://bit.ly/2BH3gKa</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5. Happy Shopper Image: </a:t>
            </a:r>
            <a:r>
              <a:rPr lang="en" u="sng">
                <a:solidFill>
                  <a:schemeClr val="hlink"/>
                </a:solidFill>
                <a:latin typeface="Nunito"/>
                <a:ea typeface="Nunito"/>
                <a:cs typeface="Nunito"/>
                <a:sym typeface="Nunito"/>
                <a:hlinkClick r:id="rId5"/>
              </a:rPr>
              <a:t>https://bit.ly/2EgRecs</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6" name="Shape 1076"/>
        <p:cNvGrpSpPr/>
        <p:nvPr/>
      </p:nvGrpSpPr>
      <p:grpSpPr>
        <a:xfrm>
          <a:off x="0" y="0"/>
          <a:ext cx="0" cy="0"/>
          <a:chOff x="0" y="0"/>
          <a:chExt cx="0" cy="0"/>
        </a:xfrm>
      </p:grpSpPr>
      <p:sp>
        <p:nvSpPr>
          <p:cNvPr id="1077" name="Google Shape;1077;g5200c5623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5200c5623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5200c5623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5200c5623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5200c5623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5200c5623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5200c5623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5200c5623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5200c5623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5200c5623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9" name="Shape 1109"/>
        <p:cNvGrpSpPr/>
        <p:nvPr/>
      </p:nvGrpSpPr>
      <p:grpSpPr>
        <a:xfrm>
          <a:off x="0" y="0"/>
          <a:ext cx="0" cy="0"/>
          <a:chOff x="0" y="0"/>
          <a:chExt cx="0" cy="0"/>
        </a:xfrm>
      </p:grpSpPr>
      <p:sp>
        <p:nvSpPr>
          <p:cNvPr id="1110" name="Google Shape;1110;g5200c5623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5200c5623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6" name="Shape 1116"/>
        <p:cNvGrpSpPr/>
        <p:nvPr/>
      </p:nvGrpSpPr>
      <p:grpSpPr>
        <a:xfrm>
          <a:off x="0" y="0"/>
          <a:ext cx="0" cy="0"/>
          <a:chOff x="0" y="0"/>
          <a:chExt cx="0" cy="0"/>
        </a:xfrm>
      </p:grpSpPr>
      <p:sp>
        <p:nvSpPr>
          <p:cNvPr id="1117" name="Google Shape;1117;g5200c5623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5200c5623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2" name="Shape 1122"/>
        <p:cNvGrpSpPr/>
        <p:nvPr/>
      </p:nvGrpSpPr>
      <p:grpSpPr>
        <a:xfrm>
          <a:off x="0" y="0"/>
          <a:ext cx="0" cy="0"/>
          <a:chOff x="0" y="0"/>
          <a:chExt cx="0" cy="0"/>
        </a:xfrm>
      </p:grpSpPr>
      <p:sp>
        <p:nvSpPr>
          <p:cNvPr id="1123" name="Google Shape;1123;g503a41f9a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503a41f9a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9" name="Shape 1129"/>
        <p:cNvGrpSpPr/>
        <p:nvPr/>
      </p:nvGrpSpPr>
      <p:grpSpPr>
        <a:xfrm>
          <a:off x="0" y="0"/>
          <a:ext cx="0" cy="0"/>
          <a:chOff x="0" y="0"/>
          <a:chExt cx="0" cy="0"/>
        </a:xfrm>
      </p:grpSpPr>
      <p:sp>
        <p:nvSpPr>
          <p:cNvPr id="1130" name="Google Shape;1130;g5200c5623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5200c5623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5" name="Shape 1135"/>
        <p:cNvGrpSpPr/>
        <p:nvPr/>
      </p:nvGrpSpPr>
      <p:grpSpPr>
        <a:xfrm>
          <a:off x="0" y="0"/>
          <a:ext cx="0" cy="0"/>
          <a:chOff x="0" y="0"/>
          <a:chExt cx="0" cy="0"/>
        </a:xfrm>
      </p:grpSpPr>
      <p:sp>
        <p:nvSpPr>
          <p:cNvPr id="1136" name="Google Shape;1136;g503a41f9a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503a41f9a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cac04543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cac04543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lnSpc>
                <a:spcPct val="115000"/>
              </a:lnSpc>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lnSpc>
                <a:spcPct val="100000"/>
              </a:lnSpc>
              <a:spcBef>
                <a:spcPts val="1600"/>
              </a:spcBef>
              <a:spcAft>
                <a:spcPts val="0"/>
              </a:spcAft>
              <a:buNone/>
            </a:pPr>
            <a:r>
              <a:rPr lang="en">
                <a:latin typeface="Nunito"/>
                <a:ea typeface="Nunito"/>
                <a:cs typeface="Nunito"/>
                <a:sym typeface="Nunito"/>
              </a:rPr>
              <a:t>6. Brands Image: </a:t>
            </a:r>
            <a:r>
              <a:rPr lang="en" u="sng">
                <a:solidFill>
                  <a:schemeClr val="hlink"/>
                </a:solidFill>
                <a:latin typeface="Nunito"/>
                <a:ea typeface="Nunito"/>
                <a:cs typeface="Nunito"/>
                <a:sym typeface="Nunito"/>
                <a:hlinkClick r:id="rId2"/>
              </a:rPr>
              <a:t>https://bit.ly/2GvsjUT</a:t>
            </a:r>
            <a:endParaRPr>
              <a:latin typeface="Nunito"/>
              <a:ea typeface="Nunito"/>
              <a:cs typeface="Nunito"/>
              <a:sym typeface="Nunito"/>
            </a:endParaRPr>
          </a:p>
          <a:p>
            <a:pPr indent="0" lvl="0" marL="0" rtl="0" algn="l">
              <a:lnSpc>
                <a:spcPct val="100000"/>
              </a:lnSpc>
              <a:spcBef>
                <a:spcPts val="0"/>
              </a:spcBef>
              <a:spcAft>
                <a:spcPts val="0"/>
              </a:spcAft>
              <a:buNone/>
            </a:pPr>
            <a:r>
              <a:rPr lang="en">
                <a:latin typeface="Nunito"/>
                <a:ea typeface="Nunito"/>
                <a:cs typeface="Nunito"/>
                <a:sym typeface="Nunito"/>
              </a:rPr>
              <a:t>7. Diverse Shoppers Image: </a:t>
            </a:r>
            <a:r>
              <a:rPr lang="en" u="sng">
                <a:solidFill>
                  <a:schemeClr val="hlink"/>
                </a:solidFill>
                <a:latin typeface="Nunito"/>
                <a:ea typeface="Nunito"/>
                <a:cs typeface="Nunito"/>
                <a:sym typeface="Nunito"/>
                <a:hlinkClick r:id="rId3"/>
              </a:rPr>
              <a:t>https://bit.ly/2DUcx1S</a:t>
            </a:r>
            <a:endParaRPr>
              <a:latin typeface="Nunito"/>
              <a:ea typeface="Nunito"/>
              <a:cs typeface="Nunito"/>
              <a:sym typeface="Nunito"/>
            </a:endParaRPr>
          </a:p>
          <a:p>
            <a:pPr indent="0" lvl="0" marL="0" rtl="0" algn="l">
              <a:lnSpc>
                <a:spcPct val="100000"/>
              </a:lnSpc>
              <a:spcBef>
                <a:spcPts val="0"/>
              </a:spcBef>
              <a:spcAft>
                <a:spcPts val="0"/>
              </a:spcAft>
              <a:buNone/>
            </a:pPr>
            <a:r>
              <a:t/>
            </a:r>
            <a:endParaRPr/>
          </a:p>
          <a:p>
            <a:pPr indent="0" lvl="0" marL="0" rtl="0" algn="l">
              <a:lnSpc>
                <a:spcPct val="115000"/>
              </a:lnSpc>
              <a:spcBef>
                <a:spcPts val="0"/>
              </a:spcBef>
              <a:spcAft>
                <a:spcPts val="1600"/>
              </a:spcAft>
              <a:buClr>
                <a:srgbClr val="000000"/>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503a41f9a3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503a41f9a3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7" name="Shape 1147"/>
        <p:cNvGrpSpPr/>
        <p:nvPr/>
      </p:nvGrpSpPr>
      <p:grpSpPr>
        <a:xfrm>
          <a:off x="0" y="0"/>
          <a:ext cx="0" cy="0"/>
          <a:chOff x="0" y="0"/>
          <a:chExt cx="0" cy="0"/>
        </a:xfrm>
      </p:grpSpPr>
      <p:sp>
        <p:nvSpPr>
          <p:cNvPr id="1148" name="Google Shape;1148;g4cd74f822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4cd74f822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503a41f9a3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503a41f9a3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4cd74f822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4cd74f822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1" name="Shape 1171"/>
        <p:cNvGrpSpPr/>
        <p:nvPr/>
      </p:nvGrpSpPr>
      <p:grpSpPr>
        <a:xfrm>
          <a:off x="0" y="0"/>
          <a:ext cx="0" cy="0"/>
          <a:chOff x="0" y="0"/>
          <a:chExt cx="0" cy="0"/>
        </a:xfrm>
      </p:grpSpPr>
      <p:sp>
        <p:nvSpPr>
          <p:cNvPr id="1172" name="Google Shape;1172;g4cce5fc9e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4cce5fc9e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46.  RAD and Rockstar SDLC Model Diagram drawn using: </a:t>
            </a:r>
            <a:r>
              <a:rPr lang="en" u="sng">
                <a:solidFill>
                  <a:schemeClr val="hlink"/>
                </a:solidFill>
                <a:latin typeface="Nunito"/>
                <a:ea typeface="Nunito"/>
                <a:cs typeface="Nunito"/>
                <a:sym typeface="Nunito"/>
                <a:hlinkClick r:id="rId2"/>
              </a:rPr>
              <a:t>draw.io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5200c562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5200c562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528157d6c5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528157d6c5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528157d6c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528157d6c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Complex</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6" name="Shape 1196"/>
        <p:cNvGrpSpPr/>
        <p:nvPr/>
      </p:nvGrpSpPr>
      <p:grpSpPr>
        <a:xfrm>
          <a:off x="0" y="0"/>
          <a:ext cx="0" cy="0"/>
          <a:chOff x="0" y="0"/>
          <a:chExt cx="0" cy="0"/>
        </a:xfrm>
      </p:grpSpPr>
      <p:sp>
        <p:nvSpPr>
          <p:cNvPr id="1197" name="Google Shape;1197;g528157d6c5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528157d6c5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Complex</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528157d6c5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528157d6c5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4cac04543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4cac04543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a:latin typeface="Nunito"/>
                <a:ea typeface="Nunito"/>
                <a:cs typeface="Nunito"/>
                <a:sym typeface="Nunito"/>
              </a:rPr>
              <a:t>References: </a:t>
            </a:r>
            <a:endParaRPr>
              <a:latin typeface="Nunito"/>
              <a:ea typeface="Nunito"/>
              <a:cs typeface="Nunito"/>
              <a:sym typeface="Nunito"/>
            </a:endParaRPr>
          </a:p>
          <a:p>
            <a:pPr indent="0" lvl="0" marL="0" rtl="0" algn="l">
              <a:lnSpc>
                <a:spcPct val="115000"/>
              </a:lnSpc>
              <a:spcBef>
                <a:spcPts val="1600"/>
              </a:spcBef>
              <a:spcAft>
                <a:spcPts val="0"/>
              </a:spcAft>
              <a:buClr>
                <a:srgbClr val="000000"/>
              </a:buClr>
              <a:buSzPts val="1100"/>
              <a:buFont typeface="Arial"/>
              <a:buNone/>
            </a:pPr>
            <a:r>
              <a:rPr lang="en">
                <a:latin typeface="Nunito"/>
                <a:ea typeface="Nunito"/>
                <a:cs typeface="Nunito"/>
                <a:sym typeface="Nunito"/>
              </a:rPr>
              <a:t>8. Growth Image: </a:t>
            </a:r>
            <a:r>
              <a:rPr lang="en" u="sng">
                <a:solidFill>
                  <a:schemeClr val="hlink"/>
                </a:solidFill>
                <a:latin typeface="Nunito"/>
                <a:ea typeface="Nunito"/>
                <a:cs typeface="Nunito"/>
                <a:sym typeface="Nunito"/>
                <a:hlinkClick r:id="rId2"/>
              </a:rPr>
              <a:t>https://bit.ly/2towo4C</a:t>
            </a:r>
            <a:endParaRPr>
              <a:latin typeface="Nunito"/>
              <a:ea typeface="Nunito"/>
              <a:cs typeface="Nunito"/>
              <a:sym typeface="Nunito"/>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528157d6c5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528157d6c5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526fb2be5f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0" name="Google Shape;1220;g526fb2be5f_1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latin typeface="Nunito"/>
                <a:ea typeface="Nunito"/>
                <a:cs typeface="Nunito"/>
                <a:sym typeface="Nunito"/>
              </a:rPr>
              <a:t>Time: 30 sec</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latin typeface="Nunito"/>
              <a:ea typeface="Nunito"/>
              <a:cs typeface="Nunito"/>
              <a:sym typeface="Nunito"/>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5200c5623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5200c5623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5200c5623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8" name="Google Shape;1258;g5200c5623e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8" name="Shape 1268"/>
        <p:cNvGrpSpPr/>
        <p:nvPr/>
      </p:nvGrpSpPr>
      <p:grpSpPr>
        <a:xfrm>
          <a:off x="0" y="0"/>
          <a:ext cx="0" cy="0"/>
          <a:chOff x="0" y="0"/>
          <a:chExt cx="0" cy="0"/>
        </a:xfrm>
      </p:grpSpPr>
      <p:sp>
        <p:nvSpPr>
          <p:cNvPr id="1269" name="Google Shape;1269;g5200c5623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g5200c5623e_0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Time: 5 mins</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Slide Type: Complex</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528157d6c5_3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2" name="Google Shape;1282;g528157d6c5_3_2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Complex</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5200c5623e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g5200c5623e_0_2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4" name="Shape 1304"/>
        <p:cNvGrpSpPr/>
        <p:nvPr/>
      </p:nvGrpSpPr>
      <p:grpSpPr>
        <a:xfrm>
          <a:off x="0" y="0"/>
          <a:ext cx="0" cy="0"/>
          <a:chOff x="0" y="0"/>
          <a:chExt cx="0" cy="0"/>
        </a:xfrm>
      </p:grpSpPr>
      <p:sp>
        <p:nvSpPr>
          <p:cNvPr id="1305" name="Google Shape;1305;g5200c5623e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6" name="Google Shape;1306;g5200c5623e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6" name="Shape 1316"/>
        <p:cNvGrpSpPr/>
        <p:nvPr/>
      </p:nvGrpSpPr>
      <p:grpSpPr>
        <a:xfrm>
          <a:off x="0" y="0"/>
          <a:ext cx="0" cy="0"/>
          <a:chOff x="0" y="0"/>
          <a:chExt cx="0" cy="0"/>
        </a:xfrm>
      </p:grpSpPr>
      <p:sp>
        <p:nvSpPr>
          <p:cNvPr id="1317" name="Google Shape;1317;g528157d6c5_3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528157d6c5_3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b="1" sz="1650">
              <a:solidFill>
                <a:srgbClr val="333333"/>
              </a:solidFill>
              <a:latin typeface="Trebuchet MS"/>
              <a:ea typeface="Trebuchet MS"/>
              <a:cs typeface="Trebuchet MS"/>
              <a:sym typeface="Trebuchet MS"/>
            </a:endParaRPr>
          </a:p>
          <a:p>
            <a:pPr indent="0" lvl="0" marL="0" rtl="0" algn="l">
              <a:spcBef>
                <a:spcPts val="0"/>
              </a:spcBef>
              <a:spcAft>
                <a:spcPts val="0"/>
              </a:spcAft>
              <a:buNone/>
            </a:pPr>
            <a:r>
              <a:t/>
            </a:r>
            <a:endParaRPr sz="1050">
              <a:solidFill>
                <a:srgbClr val="333333"/>
              </a:solidFill>
              <a:highlight>
                <a:srgbClr val="F5F5F5"/>
              </a:highlight>
              <a:latin typeface="Trebuchet MS"/>
              <a:ea typeface="Trebuchet MS"/>
              <a:cs typeface="Trebuchet MS"/>
              <a:sym typeface="Trebuchet M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2" name="Shape 1322"/>
        <p:cNvGrpSpPr/>
        <p:nvPr/>
      </p:nvGrpSpPr>
      <p:grpSpPr>
        <a:xfrm>
          <a:off x="0" y="0"/>
          <a:ext cx="0" cy="0"/>
          <a:chOff x="0" y="0"/>
          <a:chExt cx="0" cy="0"/>
        </a:xfrm>
      </p:grpSpPr>
      <p:sp>
        <p:nvSpPr>
          <p:cNvPr id="1323" name="Google Shape;1323;g5200c5623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5200c5623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4cb548e1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4cb548e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9. Existing System Flowchart drawn using: </a:t>
            </a:r>
            <a:r>
              <a:rPr lang="en" u="sng">
                <a:solidFill>
                  <a:schemeClr val="hlink"/>
                </a:solidFill>
                <a:latin typeface="Nunito"/>
                <a:ea typeface="Nunito"/>
                <a:cs typeface="Nunito"/>
                <a:sym typeface="Nunito"/>
                <a:hlinkClick r:id="rId2"/>
              </a:rPr>
              <a:t>https://www.draw.io/</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7" name="Shape 1327"/>
        <p:cNvGrpSpPr/>
        <p:nvPr/>
      </p:nvGrpSpPr>
      <p:grpSpPr>
        <a:xfrm>
          <a:off x="0" y="0"/>
          <a:ext cx="0" cy="0"/>
          <a:chOff x="0" y="0"/>
          <a:chExt cx="0" cy="0"/>
        </a:xfrm>
      </p:grpSpPr>
      <p:sp>
        <p:nvSpPr>
          <p:cNvPr id="1328" name="Google Shape;1328;g5200c5623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5200c5623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t>https://www.testbytes.net/blog/bug-tracking-system/</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4" name="Shape 1334"/>
        <p:cNvGrpSpPr/>
        <p:nvPr/>
      </p:nvGrpSpPr>
      <p:grpSpPr>
        <a:xfrm>
          <a:off x="0" y="0"/>
          <a:ext cx="0" cy="0"/>
          <a:chOff x="0" y="0"/>
          <a:chExt cx="0" cy="0"/>
        </a:xfrm>
      </p:grpSpPr>
      <p:sp>
        <p:nvSpPr>
          <p:cNvPr id="1335" name="Google Shape;1335;g5200c5623e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5200c5623e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Title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Google Shape;1346;g5200c5623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5200c5623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528157d6c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528157d6c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 68: http://www.professionalqa.com/release-criteria-in-software-testing</a:t>
            </a:r>
            <a:endParaRPr>
              <a:latin typeface="Nunito"/>
              <a:ea typeface="Nunito"/>
              <a:cs typeface="Nunito"/>
              <a:sym typeface="Nunito"/>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528157d6c5_1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528157d6c5_1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528157d6c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528157d6c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528157d6c5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528157d6c5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highlight>
                  <a:srgbClr val="FFFFFF"/>
                </a:highlight>
                <a:latin typeface="Nunito"/>
                <a:ea typeface="Nunito"/>
                <a:cs typeface="Nunito"/>
                <a:sym typeface="Nunito"/>
              </a:rPr>
              <a:t>References:</a:t>
            </a:r>
            <a:endParaRPr>
              <a:highlight>
                <a:srgbClr val="FFFFFF"/>
              </a:highlight>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highlight>
                  <a:srgbClr val="FFFFFF"/>
                </a:highlight>
                <a:latin typeface="Nunito"/>
                <a:ea typeface="Nunito"/>
                <a:cs typeface="Nunito"/>
                <a:sym typeface="Nunito"/>
              </a:rPr>
              <a:t>69.</a:t>
            </a:r>
            <a:r>
              <a:rPr lang="en" u="sng">
                <a:solidFill>
                  <a:schemeClr val="hlink"/>
                </a:solidFill>
                <a:highlight>
                  <a:srgbClr val="FFFFFF"/>
                </a:highlight>
                <a:latin typeface="Nunito"/>
                <a:ea typeface="Nunito"/>
                <a:cs typeface="Nunito"/>
                <a:sym typeface="Nunito"/>
                <a:hlinkClick r:id="rId2"/>
              </a:rPr>
              <a:t>http://users.csc.calpoly.edu/~jdalbey/206/Templates/releasechecklist.html</a:t>
            </a:r>
            <a:endParaRPr>
              <a:highlight>
                <a:srgbClr val="FFFFFF"/>
              </a:highlight>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highlight>
                  <a:srgbClr val="FFFFFF"/>
                </a:highlight>
                <a:latin typeface="Nunito"/>
                <a:ea typeface="Nunito"/>
                <a:cs typeface="Nunito"/>
                <a:sym typeface="Nunito"/>
              </a:rPr>
              <a:t>70.</a:t>
            </a:r>
            <a:r>
              <a:rPr lang="en" u="sng">
                <a:solidFill>
                  <a:schemeClr val="hlink"/>
                </a:solidFill>
                <a:highlight>
                  <a:srgbClr val="FFFFFF"/>
                </a:highlight>
                <a:latin typeface="Nunito"/>
                <a:ea typeface="Nunito"/>
                <a:cs typeface="Nunito"/>
                <a:sym typeface="Nunito"/>
                <a:hlinkClick r:id="rId3"/>
              </a:rPr>
              <a:t>https://people.cs.pitt.edu/~chang/231/seminars/S06template/templates/release-checklist.html</a:t>
            </a:r>
            <a:endParaRPr>
              <a:highlight>
                <a:srgbClr val="FFFFFF"/>
              </a:highlight>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highlight>
                <a:srgbClr val="FFFFFF"/>
              </a:highlight>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2" name="Shape 1382"/>
        <p:cNvGrpSpPr/>
        <p:nvPr/>
      </p:nvGrpSpPr>
      <p:grpSpPr>
        <a:xfrm>
          <a:off x="0" y="0"/>
          <a:ext cx="0" cy="0"/>
          <a:chOff x="0" y="0"/>
          <a:chExt cx="0" cy="0"/>
        </a:xfrm>
      </p:grpSpPr>
      <p:sp>
        <p:nvSpPr>
          <p:cNvPr id="1383" name="Google Shape;1383;g503a41f9a3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503a41f9a3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cce5fc9ee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4cce5fc9ee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5200c5623e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5" name="Google Shape;1405;g5200c5623e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4f2399df96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4f2399df96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10. Overwhelmed Person Image: </a:t>
            </a:r>
            <a:r>
              <a:rPr lang="en" u="sng">
                <a:solidFill>
                  <a:schemeClr val="hlink"/>
                </a:solidFill>
                <a:latin typeface="Nunito"/>
                <a:ea typeface="Nunito"/>
                <a:cs typeface="Nunito"/>
                <a:sym typeface="Nunito"/>
                <a:hlinkClick r:id="rId2"/>
              </a:rPr>
              <a:t>https://bit.ly/2TVjN4B</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11.  MySQL Oracle owned, not community driven: </a:t>
            </a:r>
            <a:r>
              <a:rPr lang="en" u="sng">
                <a:solidFill>
                  <a:schemeClr val="accent5"/>
                </a:solidFill>
                <a:latin typeface="Nunito"/>
                <a:ea typeface="Nunito"/>
                <a:cs typeface="Nunito"/>
                <a:sym typeface="Nunito"/>
                <a:hlinkClick r:id="rId3"/>
              </a:rPr>
              <a:t>https://smartbear.com/blog/test-and-monitor/5-reasons-its-time-to-ditch-mysql/</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12. MySQL Scalability issue: </a:t>
            </a:r>
            <a:r>
              <a:rPr lang="en" u="sng">
                <a:solidFill>
                  <a:schemeClr val="accent5"/>
                </a:solidFill>
                <a:latin typeface="Nunito"/>
                <a:ea typeface="Nunito"/>
                <a:cs typeface="Nunito"/>
                <a:sym typeface="Nunito"/>
                <a:hlinkClick r:id="rId4"/>
              </a:rPr>
              <a:t>https://www.gridgain.com/resources/blog/5-limitations-mysql-big-data</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528157d6c5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528157d6c5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p>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503a41f9a3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503a41f9a3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5" name="Shape 1455"/>
        <p:cNvGrpSpPr/>
        <p:nvPr/>
      </p:nvGrpSpPr>
      <p:grpSpPr>
        <a:xfrm>
          <a:off x="0" y="0"/>
          <a:ext cx="0" cy="0"/>
          <a:chOff x="0" y="0"/>
          <a:chExt cx="0" cy="0"/>
        </a:xfrm>
      </p:grpSpPr>
      <p:sp>
        <p:nvSpPr>
          <p:cNvPr id="1456" name="Google Shape;1456;g4cd74f8221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4cd74f8221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4cd74f822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cd74f822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cd74f822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4cd74f822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Google Shape;1474;g504355ac6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504355ac6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9" name="Shape 1479"/>
        <p:cNvGrpSpPr/>
        <p:nvPr/>
      </p:nvGrpSpPr>
      <p:grpSpPr>
        <a:xfrm>
          <a:off x="0" y="0"/>
          <a:ext cx="0" cy="0"/>
          <a:chOff x="0" y="0"/>
          <a:chExt cx="0" cy="0"/>
        </a:xfrm>
      </p:grpSpPr>
      <p:sp>
        <p:nvSpPr>
          <p:cNvPr id="1480" name="Google Shape;1480;g528157d6c5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28157d6c5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4cd74f8221_0_2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4cd74f8221_0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g4cd1dbe7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4cd1dbe7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51eb4487b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51eb4487b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277" name="Shape 277"/>
        <p:cNvGrpSpPr/>
        <p:nvPr/>
      </p:nvGrpSpPr>
      <p:grpSpPr>
        <a:xfrm>
          <a:off x="0" y="0"/>
          <a:ext cx="0" cy="0"/>
          <a:chOff x="0" y="0"/>
          <a:chExt cx="0" cy="0"/>
        </a:xfrm>
      </p:grpSpPr>
      <p:grpSp>
        <p:nvGrpSpPr>
          <p:cNvPr id="278" name="Google Shape;278;p14"/>
          <p:cNvGrpSpPr/>
          <p:nvPr/>
        </p:nvGrpSpPr>
        <p:grpSpPr>
          <a:xfrm>
            <a:off x="7343003" y="3409675"/>
            <a:ext cx="1691422" cy="1732548"/>
            <a:chOff x="7343003" y="3409675"/>
            <a:chExt cx="1691422" cy="1732548"/>
          </a:xfrm>
        </p:grpSpPr>
        <p:grpSp>
          <p:nvGrpSpPr>
            <p:cNvPr id="279" name="Google Shape;279;p14"/>
            <p:cNvGrpSpPr/>
            <p:nvPr/>
          </p:nvGrpSpPr>
          <p:grpSpPr>
            <a:xfrm>
              <a:off x="7343003" y="4453711"/>
              <a:ext cx="316800" cy="688512"/>
              <a:chOff x="7343003" y="4453711"/>
              <a:chExt cx="316800" cy="688512"/>
            </a:xfrm>
          </p:grpSpPr>
          <p:sp>
            <p:nvSpPr>
              <p:cNvPr id="280" name="Google Shape;280;p14"/>
              <p:cNvSpPr/>
              <p:nvPr/>
            </p:nvSpPr>
            <p:spPr>
              <a:xfrm>
                <a:off x="7343003"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4"/>
              <p:cNvSpPr/>
              <p:nvPr/>
            </p:nvSpPr>
            <p:spPr>
              <a:xfrm>
                <a:off x="7343003"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2" name="Google Shape;282;p14"/>
            <p:cNvGrpSpPr/>
            <p:nvPr/>
          </p:nvGrpSpPr>
          <p:grpSpPr>
            <a:xfrm>
              <a:off x="7801210" y="4105700"/>
              <a:ext cx="316800" cy="1036523"/>
              <a:chOff x="7801210" y="4105700"/>
              <a:chExt cx="316800" cy="1036523"/>
            </a:xfrm>
          </p:grpSpPr>
          <p:sp>
            <p:nvSpPr>
              <p:cNvPr id="283" name="Google Shape;283;p14"/>
              <p:cNvSpPr/>
              <p:nvPr/>
            </p:nvSpPr>
            <p:spPr>
              <a:xfrm>
                <a:off x="7801210"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4"/>
              <p:cNvSpPr/>
              <p:nvPr/>
            </p:nvSpPr>
            <p:spPr>
              <a:xfrm>
                <a:off x="7801210"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4"/>
              <p:cNvSpPr/>
              <p:nvPr/>
            </p:nvSpPr>
            <p:spPr>
              <a:xfrm>
                <a:off x="7801210"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14"/>
            <p:cNvGrpSpPr/>
            <p:nvPr/>
          </p:nvGrpSpPr>
          <p:grpSpPr>
            <a:xfrm>
              <a:off x="8259418" y="3757688"/>
              <a:ext cx="316800" cy="1384535"/>
              <a:chOff x="8259418" y="3757688"/>
              <a:chExt cx="316800" cy="1384535"/>
            </a:xfrm>
          </p:grpSpPr>
          <p:sp>
            <p:nvSpPr>
              <p:cNvPr id="287" name="Google Shape;287;p14"/>
              <p:cNvSpPr/>
              <p:nvPr/>
            </p:nvSpPr>
            <p:spPr>
              <a:xfrm>
                <a:off x="8259418"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4"/>
              <p:cNvSpPr/>
              <p:nvPr/>
            </p:nvSpPr>
            <p:spPr>
              <a:xfrm>
                <a:off x="8259418"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4"/>
              <p:cNvSpPr/>
              <p:nvPr/>
            </p:nvSpPr>
            <p:spPr>
              <a:xfrm>
                <a:off x="8259418"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4"/>
              <p:cNvSpPr/>
              <p:nvPr/>
            </p:nvSpPr>
            <p:spPr>
              <a:xfrm>
                <a:off x="8259418"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1" name="Google Shape;291;p14"/>
            <p:cNvGrpSpPr/>
            <p:nvPr/>
          </p:nvGrpSpPr>
          <p:grpSpPr>
            <a:xfrm>
              <a:off x="8717625" y="3409675"/>
              <a:ext cx="316800" cy="1732548"/>
              <a:chOff x="8717625" y="3409675"/>
              <a:chExt cx="316800" cy="1732548"/>
            </a:xfrm>
          </p:grpSpPr>
          <p:sp>
            <p:nvSpPr>
              <p:cNvPr id="292" name="Google Shape;292;p14"/>
              <p:cNvSpPr/>
              <p:nvPr/>
            </p:nvSpPr>
            <p:spPr>
              <a:xfrm>
                <a:off x="8717625" y="4453711"/>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4"/>
              <p:cNvSpPr/>
              <p:nvPr/>
            </p:nvSpPr>
            <p:spPr>
              <a:xfrm>
                <a:off x="8717625" y="3757688"/>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4"/>
              <p:cNvSpPr/>
              <p:nvPr/>
            </p:nvSpPr>
            <p:spPr>
              <a:xfrm>
                <a:off x="8717625" y="410570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4"/>
              <p:cNvSpPr/>
              <p:nvPr/>
            </p:nvSpPr>
            <p:spPr>
              <a:xfrm>
                <a:off x="8717625" y="3409675"/>
                <a:ext cx="316800" cy="1732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4"/>
              <p:cNvSpPr/>
              <p:nvPr/>
            </p:nvSpPr>
            <p:spPr>
              <a:xfrm>
                <a:off x="8717625" y="4801723"/>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97" name="Google Shape;297;p14"/>
          <p:cNvGrpSpPr/>
          <p:nvPr/>
        </p:nvGrpSpPr>
        <p:grpSpPr>
          <a:xfrm>
            <a:off x="5043503" y="0"/>
            <a:ext cx="3814072" cy="3839101"/>
            <a:chOff x="5043503" y="0"/>
            <a:chExt cx="3814072" cy="3839101"/>
          </a:xfrm>
        </p:grpSpPr>
        <p:sp>
          <p:nvSpPr>
            <p:cNvPr id="298" name="Google Shape;298;p14"/>
            <p:cNvSpPr/>
            <p:nvPr/>
          </p:nvSpPr>
          <p:spPr>
            <a:xfrm>
              <a:off x="8460975" y="1817775"/>
              <a:ext cx="396600" cy="3966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4"/>
            <p:cNvSpPr/>
            <p:nvPr/>
          </p:nvSpPr>
          <p:spPr>
            <a:xfrm rot="-9830444">
              <a:off x="6469759" y="3480727"/>
              <a:ext cx="320148" cy="32014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0" name="Google Shape;300;p14"/>
            <p:cNvGrpSpPr/>
            <p:nvPr/>
          </p:nvGrpSpPr>
          <p:grpSpPr>
            <a:xfrm>
              <a:off x="7647815" y="2704283"/>
              <a:ext cx="635219" cy="635219"/>
              <a:chOff x="6725724" y="2701260"/>
              <a:chExt cx="1208101" cy="1208100"/>
            </a:xfrm>
          </p:grpSpPr>
          <p:sp>
            <p:nvSpPr>
              <p:cNvPr id="301" name="Google Shape;301;p14"/>
              <p:cNvSpPr/>
              <p:nvPr/>
            </p:nvSpPr>
            <p:spPr>
              <a:xfrm rot="5400000">
                <a:off x="6725725" y="2701260"/>
                <a:ext cx="1208100" cy="12081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4"/>
              <p:cNvSpPr/>
              <p:nvPr/>
            </p:nvSpPr>
            <p:spPr>
              <a:xfrm rot="5400000">
                <a:off x="6725724" y="2701260"/>
                <a:ext cx="1208100" cy="1208100"/>
              </a:xfrm>
              <a:prstGeom prst="pie">
                <a:avLst>
                  <a:gd fmla="val 8244818" name="adj1"/>
                  <a:gd fmla="val 16246175"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4"/>
              <p:cNvSpPr/>
              <p:nvPr/>
            </p:nvSpPr>
            <p:spPr>
              <a:xfrm rot="5400000">
                <a:off x="6954988" y="2930398"/>
                <a:ext cx="749700" cy="7497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4" name="Google Shape;304;p14"/>
            <p:cNvSpPr/>
            <p:nvPr/>
          </p:nvSpPr>
          <p:spPr>
            <a:xfrm>
              <a:off x="8460975" y="1817775"/>
              <a:ext cx="396600" cy="396600"/>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5" name="Google Shape;305;p14"/>
            <p:cNvGrpSpPr/>
            <p:nvPr/>
          </p:nvGrpSpPr>
          <p:grpSpPr>
            <a:xfrm>
              <a:off x="7952718" y="179238"/>
              <a:ext cx="873165" cy="873002"/>
              <a:chOff x="7754428" y="208725"/>
              <a:chExt cx="541800" cy="541800"/>
            </a:xfrm>
          </p:grpSpPr>
          <p:sp>
            <p:nvSpPr>
              <p:cNvPr id="306" name="Google Shape;306;p14"/>
              <p:cNvSpPr/>
              <p:nvPr/>
            </p:nvSpPr>
            <p:spPr>
              <a:xfrm rot="-8647347">
                <a:off x="7831319" y="285616"/>
                <a:ext cx="388018" cy="388018"/>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4"/>
              <p:cNvSpPr/>
              <p:nvPr/>
            </p:nvSpPr>
            <p:spPr>
              <a:xfrm rot="-8647347">
                <a:off x="7831319" y="285616"/>
                <a:ext cx="388018" cy="388018"/>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14"/>
            <p:cNvSpPr/>
            <p:nvPr/>
          </p:nvSpPr>
          <p:spPr>
            <a:xfrm>
              <a:off x="5399840" y="356365"/>
              <a:ext cx="2577000" cy="257700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4"/>
            <p:cNvSpPr/>
            <p:nvPr/>
          </p:nvSpPr>
          <p:spPr>
            <a:xfrm rot="2043858">
              <a:off x="5503813" y="460310"/>
              <a:ext cx="2369480" cy="2369480"/>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4"/>
            <p:cNvSpPr/>
            <p:nvPr/>
          </p:nvSpPr>
          <p:spPr>
            <a:xfrm>
              <a:off x="5399795" y="360281"/>
              <a:ext cx="2577000" cy="2577000"/>
            </a:xfrm>
            <a:prstGeom prst="pie">
              <a:avLst>
                <a:gd fmla="val 8801158"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4"/>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4"/>
            <p:cNvSpPr/>
            <p:nvPr/>
          </p:nvSpPr>
          <p:spPr>
            <a:xfrm>
              <a:off x="5399795" y="356358"/>
              <a:ext cx="2577000" cy="2577000"/>
            </a:xfrm>
            <a:prstGeom prst="pie">
              <a:avLst>
                <a:gd fmla="val 1255410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4"/>
            <p:cNvSpPr/>
            <p:nvPr/>
          </p:nvSpPr>
          <p:spPr>
            <a:xfrm rot="-9830444">
              <a:off x="6469759" y="3480727"/>
              <a:ext cx="320148" cy="320148"/>
            </a:xfrm>
            <a:prstGeom prst="pie">
              <a:avLst>
                <a:gd fmla="val 19376841" name="adj1"/>
                <a:gd fmla="val 1620000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4" name="Google Shape;314;p14"/>
          <p:cNvSpPr txBox="1"/>
          <p:nvPr>
            <p:ph type="ctrTitle"/>
          </p:nvPr>
        </p:nvSpPr>
        <p:spPr>
          <a:xfrm>
            <a:off x="824000" y="1613813"/>
            <a:ext cx="4255500" cy="18729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315" name="Google Shape;315;p14"/>
          <p:cNvSpPr txBox="1"/>
          <p:nvPr>
            <p:ph idx="1" type="subTitle"/>
          </p:nvPr>
        </p:nvSpPr>
        <p:spPr>
          <a:xfrm>
            <a:off x="824000" y="3596300"/>
            <a:ext cx="4255500" cy="6954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Clr>
                <a:schemeClr val="lt1"/>
              </a:buClr>
              <a:buSzPts val="1600"/>
              <a:buNone/>
              <a:defRPr sz="1600">
                <a:solidFill>
                  <a:schemeClr val="lt1"/>
                </a:solidFill>
              </a:defRPr>
            </a:lvl1pPr>
            <a:lvl2pPr lvl="1" rtl="0" algn="l">
              <a:lnSpc>
                <a:spcPct val="100000"/>
              </a:lnSpc>
              <a:spcBef>
                <a:spcPts val="0"/>
              </a:spcBef>
              <a:spcAft>
                <a:spcPts val="0"/>
              </a:spcAft>
              <a:buClr>
                <a:schemeClr val="lt1"/>
              </a:buClr>
              <a:buSzPts val="1600"/>
              <a:buNone/>
              <a:defRPr sz="1600">
                <a:solidFill>
                  <a:schemeClr val="lt1"/>
                </a:solidFill>
              </a:defRPr>
            </a:lvl2pPr>
            <a:lvl3pPr lvl="2" rtl="0" algn="l">
              <a:lnSpc>
                <a:spcPct val="100000"/>
              </a:lnSpc>
              <a:spcBef>
                <a:spcPts val="0"/>
              </a:spcBef>
              <a:spcAft>
                <a:spcPts val="0"/>
              </a:spcAft>
              <a:buClr>
                <a:schemeClr val="lt1"/>
              </a:buClr>
              <a:buSzPts val="1600"/>
              <a:buNone/>
              <a:defRPr sz="1600">
                <a:solidFill>
                  <a:schemeClr val="lt1"/>
                </a:solidFill>
              </a:defRPr>
            </a:lvl3pPr>
            <a:lvl4pPr lvl="3" rtl="0" algn="l">
              <a:lnSpc>
                <a:spcPct val="100000"/>
              </a:lnSpc>
              <a:spcBef>
                <a:spcPts val="0"/>
              </a:spcBef>
              <a:spcAft>
                <a:spcPts val="0"/>
              </a:spcAft>
              <a:buClr>
                <a:schemeClr val="lt1"/>
              </a:buClr>
              <a:buSzPts val="1600"/>
              <a:buNone/>
              <a:defRPr sz="1600">
                <a:solidFill>
                  <a:schemeClr val="lt1"/>
                </a:solidFill>
              </a:defRPr>
            </a:lvl4pPr>
            <a:lvl5pPr lvl="4" rtl="0" algn="l">
              <a:lnSpc>
                <a:spcPct val="100000"/>
              </a:lnSpc>
              <a:spcBef>
                <a:spcPts val="0"/>
              </a:spcBef>
              <a:spcAft>
                <a:spcPts val="0"/>
              </a:spcAft>
              <a:buClr>
                <a:schemeClr val="lt1"/>
              </a:buClr>
              <a:buSzPts val="1600"/>
              <a:buNone/>
              <a:defRPr sz="1600">
                <a:solidFill>
                  <a:schemeClr val="lt1"/>
                </a:solidFill>
              </a:defRPr>
            </a:lvl5pPr>
            <a:lvl6pPr lvl="5" rtl="0" algn="l">
              <a:lnSpc>
                <a:spcPct val="100000"/>
              </a:lnSpc>
              <a:spcBef>
                <a:spcPts val="0"/>
              </a:spcBef>
              <a:spcAft>
                <a:spcPts val="0"/>
              </a:spcAft>
              <a:buClr>
                <a:schemeClr val="lt1"/>
              </a:buClr>
              <a:buSzPts val="1600"/>
              <a:buNone/>
              <a:defRPr sz="1600">
                <a:solidFill>
                  <a:schemeClr val="lt1"/>
                </a:solidFill>
              </a:defRPr>
            </a:lvl6pPr>
            <a:lvl7pPr lvl="6" rtl="0" algn="l">
              <a:lnSpc>
                <a:spcPct val="100000"/>
              </a:lnSpc>
              <a:spcBef>
                <a:spcPts val="0"/>
              </a:spcBef>
              <a:spcAft>
                <a:spcPts val="0"/>
              </a:spcAft>
              <a:buClr>
                <a:schemeClr val="lt1"/>
              </a:buClr>
              <a:buSzPts val="1600"/>
              <a:buNone/>
              <a:defRPr sz="1600">
                <a:solidFill>
                  <a:schemeClr val="lt1"/>
                </a:solidFill>
              </a:defRPr>
            </a:lvl7pPr>
            <a:lvl8pPr lvl="7" rtl="0" algn="l">
              <a:lnSpc>
                <a:spcPct val="100000"/>
              </a:lnSpc>
              <a:spcBef>
                <a:spcPts val="0"/>
              </a:spcBef>
              <a:spcAft>
                <a:spcPts val="0"/>
              </a:spcAft>
              <a:buClr>
                <a:schemeClr val="lt1"/>
              </a:buClr>
              <a:buSzPts val="1600"/>
              <a:buNone/>
              <a:defRPr sz="1600">
                <a:solidFill>
                  <a:schemeClr val="lt1"/>
                </a:solidFill>
              </a:defRPr>
            </a:lvl8pPr>
            <a:lvl9pPr lvl="8" rtl="0" algn="l">
              <a:lnSpc>
                <a:spcPct val="100000"/>
              </a:lnSpc>
              <a:spcBef>
                <a:spcPts val="0"/>
              </a:spcBef>
              <a:spcAft>
                <a:spcPts val="0"/>
              </a:spcAft>
              <a:buClr>
                <a:schemeClr val="lt1"/>
              </a:buClr>
              <a:buSzPts val="1600"/>
              <a:buNone/>
              <a:defRPr sz="1600">
                <a:solidFill>
                  <a:schemeClr val="lt1"/>
                </a:solidFill>
              </a:defRPr>
            </a:lvl9pPr>
          </a:lstStyle>
          <a:p/>
        </p:txBody>
      </p:sp>
      <p:sp>
        <p:nvSpPr>
          <p:cNvPr id="316" name="Google Shape;316;p1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17" name="Shape 317"/>
        <p:cNvGrpSpPr/>
        <p:nvPr/>
      </p:nvGrpSpPr>
      <p:grpSpPr>
        <a:xfrm>
          <a:off x="0" y="0"/>
          <a:ext cx="0" cy="0"/>
          <a:chOff x="0" y="0"/>
          <a:chExt cx="0" cy="0"/>
        </a:xfrm>
      </p:grpSpPr>
      <p:grpSp>
        <p:nvGrpSpPr>
          <p:cNvPr id="318" name="Google Shape;318;p15"/>
          <p:cNvGrpSpPr/>
          <p:nvPr/>
        </p:nvGrpSpPr>
        <p:grpSpPr>
          <a:xfrm>
            <a:off x="625966" y="299376"/>
            <a:ext cx="999312" cy="999312"/>
            <a:chOff x="348199" y="179450"/>
            <a:chExt cx="1116300" cy="1116300"/>
          </a:xfrm>
        </p:grpSpPr>
        <p:sp>
          <p:nvSpPr>
            <p:cNvPr id="319" name="Google Shape;319;p15"/>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5"/>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 name="Google Shape;321;p15"/>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322" name="Google Shape;322;p15"/>
          <p:cNvSpPr txBox="1"/>
          <p:nvPr>
            <p:ph idx="1" type="body"/>
          </p:nvPr>
        </p:nvSpPr>
        <p:spPr>
          <a:xfrm>
            <a:off x="1303800" y="1990050"/>
            <a:ext cx="7030500" cy="2541600"/>
          </a:xfrm>
          <a:prstGeom prst="rect">
            <a:avLst/>
          </a:prstGeom>
          <a:noFill/>
          <a:ln>
            <a:noFill/>
          </a:ln>
        </p:spPr>
        <p:txBody>
          <a:bodyPr anchorCtr="0" anchor="t" bIns="91425" lIns="91425" spcFirstLastPara="1" rIns="91425" wrap="square" tIns="91425"/>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323" name="Google Shape;323;p15"/>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324" name="Shape 324"/>
        <p:cNvGrpSpPr/>
        <p:nvPr/>
      </p:nvGrpSpPr>
      <p:grpSpPr>
        <a:xfrm>
          <a:off x="0" y="0"/>
          <a:ext cx="0" cy="0"/>
          <a:chOff x="0" y="0"/>
          <a:chExt cx="0" cy="0"/>
        </a:xfrm>
      </p:grpSpPr>
      <p:grpSp>
        <p:nvGrpSpPr>
          <p:cNvPr id="325" name="Google Shape;325;p16"/>
          <p:cNvGrpSpPr/>
          <p:nvPr/>
        </p:nvGrpSpPr>
        <p:grpSpPr>
          <a:xfrm>
            <a:off x="49" y="4099200"/>
            <a:ext cx="9144040" cy="1044300"/>
            <a:chOff x="49" y="4099200"/>
            <a:chExt cx="9144040" cy="1044300"/>
          </a:xfrm>
        </p:grpSpPr>
        <p:grpSp>
          <p:nvGrpSpPr>
            <p:cNvPr id="326" name="Google Shape;326;p16"/>
            <p:cNvGrpSpPr/>
            <p:nvPr/>
          </p:nvGrpSpPr>
          <p:grpSpPr>
            <a:xfrm>
              <a:off x="49" y="4309200"/>
              <a:ext cx="231622" cy="834300"/>
              <a:chOff x="2688737" y="4301380"/>
              <a:chExt cx="231900" cy="834300"/>
            </a:xfrm>
          </p:grpSpPr>
          <p:sp>
            <p:nvSpPr>
              <p:cNvPr id="327" name="Google Shape;327;p1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 name="Google Shape;331;p16"/>
            <p:cNvGrpSpPr/>
            <p:nvPr/>
          </p:nvGrpSpPr>
          <p:grpSpPr>
            <a:xfrm>
              <a:off x="371403" y="4099200"/>
              <a:ext cx="231622" cy="1044300"/>
              <a:chOff x="2688737" y="4091380"/>
              <a:chExt cx="231900" cy="1044300"/>
            </a:xfrm>
          </p:grpSpPr>
          <p:sp>
            <p:nvSpPr>
              <p:cNvPr id="332" name="Google Shape;332;p1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6"/>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7" name="Google Shape;337;p16"/>
            <p:cNvGrpSpPr/>
            <p:nvPr/>
          </p:nvGrpSpPr>
          <p:grpSpPr>
            <a:xfrm>
              <a:off x="742758" y="4309200"/>
              <a:ext cx="231622" cy="834300"/>
              <a:chOff x="2688737" y="4301380"/>
              <a:chExt cx="231900" cy="834300"/>
            </a:xfrm>
          </p:grpSpPr>
          <p:sp>
            <p:nvSpPr>
              <p:cNvPr id="338" name="Google Shape;338;p1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16"/>
            <p:cNvGrpSpPr/>
            <p:nvPr/>
          </p:nvGrpSpPr>
          <p:grpSpPr>
            <a:xfrm>
              <a:off x="1114112" y="4518900"/>
              <a:ext cx="231622" cy="624600"/>
              <a:chOff x="2688737" y="4511080"/>
              <a:chExt cx="231900" cy="624600"/>
            </a:xfrm>
          </p:grpSpPr>
          <p:sp>
            <p:nvSpPr>
              <p:cNvPr id="343" name="Google Shape;343;p1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6" name="Google Shape;346;p16"/>
            <p:cNvGrpSpPr/>
            <p:nvPr/>
          </p:nvGrpSpPr>
          <p:grpSpPr>
            <a:xfrm>
              <a:off x="1856753" y="4099200"/>
              <a:ext cx="231600" cy="1044300"/>
              <a:chOff x="1856753" y="4099200"/>
              <a:chExt cx="231600" cy="1044300"/>
            </a:xfrm>
          </p:grpSpPr>
          <p:sp>
            <p:nvSpPr>
              <p:cNvPr id="347" name="Google Shape;347;p16"/>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6"/>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6"/>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6"/>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2" name="Google Shape;352;p16"/>
            <p:cNvGrpSpPr/>
            <p:nvPr/>
          </p:nvGrpSpPr>
          <p:grpSpPr>
            <a:xfrm>
              <a:off x="2228107" y="4309200"/>
              <a:ext cx="231600" cy="834300"/>
              <a:chOff x="2228107" y="4309200"/>
              <a:chExt cx="231600" cy="834300"/>
            </a:xfrm>
          </p:grpSpPr>
          <p:sp>
            <p:nvSpPr>
              <p:cNvPr id="353" name="Google Shape;353;p16"/>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6"/>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6"/>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6"/>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7" name="Google Shape;357;p16"/>
            <p:cNvGrpSpPr/>
            <p:nvPr/>
          </p:nvGrpSpPr>
          <p:grpSpPr>
            <a:xfrm>
              <a:off x="2599462" y="4518900"/>
              <a:ext cx="231600" cy="624600"/>
              <a:chOff x="2599462" y="4518900"/>
              <a:chExt cx="231600" cy="624600"/>
            </a:xfrm>
          </p:grpSpPr>
          <p:sp>
            <p:nvSpPr>
              <p:cNvPr id="358" name="Google Shape;358;p16"/>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6"/>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1" name="Google Shape;361;p16"/>
            <p:cNvGrpSpPr/>
            <p:nvPr/>
          </p:nvGrpSpPr>
          <p:grpSpPr>
            <a:xfrm>
              <a:off x="3342171" y="4099200"/>
              <a:ext cx="231600" cy="1044300"/>
              <a:chOff x="3342171" y="4099200"/>
              <a:chExt cx="231600" cy="1044300"/>
            </a:xfrm>
          </p:grpSpPr>
          <p:sp>
            <p:nvSpPr>
              <p:cNvPr id="362" name="Google Shape;362;p16"/>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6"/>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6"/>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6"/>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6"/>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7" name="Google Shape;367;p16"/>
            <p:cNvGrpSpPr/>
            <p:nvPr/>
          </p:nvGrpSpPr>
          <p:grpSpPr>
            <a:xfrm>
              <a:off x="3713525" y="4309200"/>
              <a:ext cx="231600" cy="834300"/>
              <a:chOff x="3713525" y="4309200"/>
              <a:chExt cx="231600" cy="834300"/>
            </a:xfrm>
          </p:grpSpPr>
          <p:sp>
            <p:nvSpPr>
              <p:cNvPr id="368" name="Google Shape;368;p16"/>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6"/>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6"/>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2" name="Google Shape;372;p16"/>
            <p:cNvGrpSpPr/>
            <p:nvPr/>
          </p:nvGrpSpPr>
          <p:grpSpPr>
            <a:xfrm>
              <a:off x="1485398" y="4309200"/>
              <a:ext cx="231600" cy="834300"/>
              <a:chOff x="1485398" y="4309200"/>
              <a:chExt cx="231600" cy="834300"/>
            </a:xfrm>
          </p:grpSpPr>
          <p:sp>
            <p:nvSpPr>
              <p:cNvPr id="373" name="Google Shape;373;p16"/>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6"/>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6"/>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6"/>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16"/>
            <p:cNvGrpSpPr/>
            <p:nvPr/>
          </p:nvGrpSpPr>
          <p:grpSpPr>
            <a:xfrm>
              <a:off x="4084879" y="4518900"/>
              <a:ext cx="231600" cy="624600"/>
              <a:chOff x="4084879" y="4518900"/>
              <a:chExt cx="231600" cy="624600"/>
            </a:xfrm>
          </p:grpSpPr>
          <p:sp>
            <p:nvSpPr>
              <p:cNvPr id="378" name="Google Shape;378;p16"/>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6"/>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1" name="Google Shape;381;p16"/>
            <p:cNvGrpSpPr/>
            <p:nvPr/>
          </p:nvGrpSpPr>
          <p:grpSpPr>
            <a:xfrm>
              <a:off x="2970816" y="4309200"/>
              <a:ext cx="231600" cy="834300"/>
              <a:chOff x="2970816" y="4309200"/>
              <a:chExt cx="231600" cy="834300"/>
            </a:xfrm>
          </p:grpSpPr>
          <p:sp>
            <p:nvSpPr>
              <p:cNvPr id="382" name="Google Shape;382;p16"/>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6"/>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6"/>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6"/>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6" name="Google Shape;386;p16"/>
            <p:cNvGrpSpPr/>
            <p:nvPr/>
          </p:nvGrpSpPr>
          <p:grpSpPr>
            <a:xfrm>
              <a:off x="4456234" y="4309200"/>
              <a:ext cx="231600" cy="834300"/>
              <a:chOff x="4456234" y="4309200"/>
              <a:chExt cx="231600" cy="834300"/>
            </a:xfrm>
          </p:grpSpPr>
          <p:sp>
            <p:nvSpPr>
              <p:cNvPr id="387" name="Google Shape;387;p16"/>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6"/>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6"/>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16"/>
            <p:cNvGrpSpPr/>
            <p:nvPr/>
          </p:nvGrpSpPr>
          <p:grpSpPr>
            <a:xfrm>
              <a:off x="4827588" y="4099200"/>
              <a:ext cx="231600" cy="1044300"/>
              <a:chOff x="4827588" y="4099200"/>
              <a:chExt cx="231600" cy="1044300"/>
            </a:xfrm>
          </p:grpSpPr>
          <p:sp>
            <p:nvSpPr>
              <p:cNvPr id="392" name="Google Shape;392;p16"/>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6"/>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6"/>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6"/>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6"/>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16"/>
            <p:cNvGrpSpPr/>
            <p:nvPr/>
          </p:nvGrpSpPr>
          <p:grpSpPr>
            <a:xfrm>
              <a:off x="5198943" y="4309200"/>
              <a:ext cx="231600" cy="834300"/>
              <a:chOff x="5198943" y="4309200"/>
              <a:chExt cx="231600" cy="834300"/>
            </a:xfrm>
          </p:grpSpPr>
          <p:sp>
            <p:nvSpPr>
              <p:cNvPr id="398" name="Google Shape;398;p16"/>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6"/>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6"/>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 name="Google Shape;402;p16"/>
            <p:cNvGrpSpPr/>
            <p:nvPr/>
          </p:nvGrpSpPr>
          <p:grpSpPr>
            <a:xfrm>
              <a:off x="5570297" y="4518900"/>
              <a:ext cx="231600" cy="624600"/>
              <a:chOff x="5570297" y="4518900"/>
              <a:chExt cx="231600" cy="624600"/>
            </a:xfrm>
          </p:grpSpPr>
          <p:sp>
            <p:nvSpPr>
              <p:cNvPr id="403" name="Google Shape;403;p16"/>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6"/>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6"/>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6" name="Google Shape;406;p16"/>
            <p:cNvGrpSpPr/>
            <p:nvPr/>
          </p:nvGrpSpPr>
          <p:grpSpPr>
            <a:xfrm>
              <a:off x="5941652" y="4309200"/>
              <a:ext cx="231600" cy="834300"/>
              <a:chOff x="5941652" y="4309200"/>
              <a:chExt cx="231600" cy="834300"/>
            </a:xfrm>
          </p:grpSpPr>
          <p:sp>
            <p:nvSpPr>
              <p:cNvPr id="407" name="Google Shape;407;p16"/>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16"/>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1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6"/>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1" name="Google Shape;411;p16"/>
            <p:cNvGrpSpPr/>
            <p:nvPr/>
          </p:nvGrpSpPr>
          <p:grpSpPr>
            <a:xfrm>
              <a:off x="6313006" y="4099200"/>
              <a:ext cx="231600" cy="1044300"/>
              <a:chOff x="6313006" y="4099200"/>
              <a:chExt cx="231600" cy="1044300"/>
            </a:xfrm>
          </p:grpSpPr>
          <p:sp>
            <p:nvSpPr>
              <p:cNvPr id="412" name="Google Shape;412;p16"/>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7" name="Google Shape;417;p16"/>
            <p:cNvGrpSpPr/>
            <p:nvPr/>
          </p:nvGrpSpPr>
          <p:grpSpPr>
            <a:xfrm>
              <a:off x="6684361" y="4309200"/>
              <a:ext cx="231600" cy="834300"/>
              <a:chOff x="6684361" y="4309200"/>
              <a:chExt cx="231600" cy="834300"/>
            </a:xfrm>
          </p:grpSpPr>
          <p:sp>
            <p:nvSpPr>
              <p:cNvPr id="418" name="Google Shape;418;p16"/>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2" name="Google Shape;422;p16"/>
            <p:cNvGrpSpPr/>
            <p:nvPr/>
          </p:nvGrpSpPr>
          <p:grpSpPr>
            <a:xfrm>
              <a:off x="7055715" y="4518900"/>
              <a:ext cx="231600" cy="624600"/>
              <a:chOff x="7055715" y="4518900"/>
              <a:chExt cx="231600" cy="624600"/>
            </a:xfrm>
          </p:grpSpPr>
          <p:sp>
            <p:nvSpPr>
              <p:cNvPr id="423" name="Google Shape;423;p16"/>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6"/>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6"/>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26" name="Google Shape;426;p16"/>
            <p:cNvGrpSpPr/>
            <p:nvPr/>
          </p:nvGrpSpPr>
          <p:grpSpPr>
            <a:xfrm>
              <a:off x="7798424" y="4099200"/>
              <a:ext cx="231600" cy="1044300"/>
              <a:chOff x="7798424" y="4099200"/>
              <a:chExt cx="231600" cy="1044300"/>
            </a:xfrm>
          </p:grpSpPr>
          <p:sp>
            <p:nvSpPr>
              <p:cNvPr id="427" name="Google Shape;427;p16"/>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2" name="Google Shape;432;p16"/>
            <p:cNvGrpSpPr/>
            <p:nvPr/>
          </p:nvGrpSpPr>
          <p:grpSpPr>
            <a:xfrm>
              <a:off x="8169779" y="4309200"/>
              <a:ext cx="231600" cy="834300"/>
              <a:chOff x="8169779" y="4309200"/>
              <a:chExt cx="231600" cy="834300"/>
            </a:xfrm>
          </p:grpSpPr>
          <p:sp>
            <p:nvSpPr>
              <p:cNvPr id="433" name="Google Shape;433;p16"/>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7" name="Google Shape;437;p16"/>
            <p:cNvGrpSpPr/>
            <p:nvPr/>
          </p:nvGrpSpPr>
          <p:grpSpPr>
            <a:xfrm>
              <a:off x="7427070" y="4309200"/>
              <a:ext cx="231600" cy="834300"/>
              <a:chOff x="7427070" y="4309200"/>
              <a:chExt cx="231600" cy="834300"/>
            </a:xfrm>
          </p:grpSpPr>
          <p:sp>
            <p:nvSpPr>
              <p:cNvPr id="438" name="Google Shape;438;p16"/>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16"/>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2" name="Google Shape;442;p16"/>
            <p:cNvGrpSpPr/>
            <p:nvPr/>
          </p:nvGrpSpPr>
          <p:grpSpPr>
            <a:xfrm>
              <a:off x="8541133" y="4518900"/>
              <a:ext cx="231600" cy="624600"/>
              <a:chOff x="8541133" y="4518900"/>
              <a:chExt cx="231600" cy="624600"/>
            </a:xfrm>
          </p:grpSpPr>
          <p:sp>
            <p:nvSpPr>
              <p:cNvPr id="443" name="Google Shape;443;p16"/>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6"/>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6"/>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6" name="Google Shape;446;p16"/>
            <p:cNvGrpSpPr/>
            <p:nvPr/>
          </p:nvGrpSpPr>
          <p:grpSpPr>
            <a:xfrm>
              <a:off x="8912488" y="4309200"/>
              <a:ext cx="231600" cy="834300"/>
              <a:chOff x="8912488" y="4309200"/>
              <a:chExt cx="231600" cy="834300"/>
            </a:xfrm>
          </p:grpSpPr>
          <p:sp>
            <p:nvSpPr>
              <p:cNvPr id="447" name="Google Shape;447;p16"/>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6"/>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6"/>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51" name="Google Shape;451;p16"/>
          <p:cNvSpPr txBox="1"/>
          <p:nvPr>
            <p:ph hasCustomPrompt="1" type="title"/>
          </p:nvPr>
        </p:nvSpPr>
        <p:spPr>
          <a:xfrm>
            <a:off x="1388625" y="772725"/>
            <a:ext cx="6366900" cy="18633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Clr>
                <a:schemeClr val="lt1"/>
              </a:buClr>
              <a:buSzPts val="8000"/>
              <a:buNone/>
              <a:defRPr sz="8000">
                <a:solidFill>
                  <a:schemeClr val="lt1"/>
                </a:solidFill>
              </a:defRPr>
            </a:lvl1pPr>
            <a:lvl2pPr lvl="1" rtl="0" algn="ctr">
              <a:lnSpc>
                <a:spcPct val="100000"/>
              </a:lnSpc>
              <a:spcBef>
                <a:spcPts val="0"/>
              </a:spcBef>
              <a:spcAft>
                <a:spcPts val="0"/>
              </a:spcAft>
              <a:buClr>
                <a:schemeClr val="lt1"/>
              </a:buClr>
              <a:buSzPts val="8000"/>
              <a:buNone/>
              <a:defRPr sz="8000">
                <a:solidFill>
                  <a:schemeClr val="lt1"/>
                </a:solidFill>
              </a:defRPr>
            </a:lvl2pPr>
            <a:lvl3pPr lvl="2" rtl="0" algn="ctr">
              <a:lnSpc>
                <a:spcPct val="100000"/>
              </a:lnSpc>
              <a:spcBef>
                <a:spcPts val="0"/>
              </a:spcBef>
              <a:spcAft>
                <a:spcPts val="0"/>
              </a:spcAft>
              <a:buClr>
                <a:schemeClr val="lt1"/>
              </a:buClr>
              <a:buSzPts val="8000"/>
              <a:buNone/>
              <a:defRPr sz="8000">
                <a:solidFill>
                  <a:schemeClr val="lt1"/>
                </a:solidFill>
              </a:defRPr>
            </a:lvl3pPr>
            <a:lvl4pPr lvl="3" rtl="0" algn="ctr">
              <a:lnSpc>
                <a:spcPct val="100000"/>
              </a:lnSpc>
              <a:spcBef>
                <a:spcPts val="0"/>
              </a:spcBef>
              <a:spcAft>
                <a:spcPts val="0"/>
              </a:spcAft>
              <a:buClr>
                <a:schemeClr val="lt1"/>
              </a:buClr>
              <a:buSzPts val="8000"/>
              <a:buNone/>
              <a:defRPr sz="8000">
                <a:solidFill>
                  <a:schemeClr val="lt1"/>
                </a:solidFill>
              </a:defRPr>
            </a:lvl4pPr>
            <a:lvl5pPr lvl="4" rtl="0" algn="ctr">
              <a:lnSpc>
                <a:spcPct val="100000"/>
              </a:lnSpc>
              <a:spcBef>
                <a:spcPts val="0"/>
              </a:spcBef>
              <a:spcAft>
                <a:spcPts val="0"/>
              </a:spcAft>
              <a:buClr>
                <a:schemeClr val="lt1"/>
              </a:buClr>
              <a:buSzPts val="8000"/>
              <a:buNone/>
              <a:defRPr sz="8000">
                <a:solidFill>
                  <a:schemeClr val="lt1"/>
                </a:solidFill>
              </a:defRPr>
            </a:lvl5pPr>
            <a:lvl6pPr lvl="5" rtl="0" algn="ctr">
              <a:lnSpc>
                <a:spcPct val="100000"/>
              </a:lnSpc>
              <a:spcBef>
                <a:spcPts val="0"/>
              </a:spcBef>
              <a:spcAft>
                <a:spcPts val="0"/>
              </a:spcAft>
              <a:buClr>
                <a:schemeClr val="lt1"/>
              </a:buClr>
              <a:buSzPts val="8000"/>
              <a:buNone/>
              <a:defRPr sz="8000">
                <a:solidFill>
                  <a:schemeClr val="lt1"/>
                </a:solidFill>
              </a:defRPr>
            </a:lvl6pPr>
            <a:lvl7pPr lvl="6" rtl="0" algn="ctr">
              <a:lnSpc>
                <a:spcPct val="100000"/>
              </a:lnSpc>
              <a:spcBef>
                <a:spcPts val="0"/>
              </a:spcBef>
              <a:spcAft>
                <a:spcPts val="0"/>
              </a:spcAft>
              <a:buClr>
                <a:schemeClr val="lt1"/>
              </a:buClr>
              <a:buSzPts val="8000"/>
              <a:buNone/>
              <a:defRPr sz="8000">
                <a:solidFill>
                  <a:schemeClr val="lt1"/>
                </a:solidFill>
              </a:defRPr>
            </a:lvl7pPr>
            <a:lvl8pPr lvl="7" rtl="0" algn="ctr">
              <a:lnSpc>
                <a:spcPct val="100000"/>
              </a:lnSpc>
              <a:spcBef>
                <a:spcPts val="0"/>
              </a:spcBef>
              <a:spcAft>
                <a:spcPts val="0"/>
              </a:spcAft>
              <a:buClr>
                <a:schemeClr val="lt1"/>
              </a:buClr>
              <a:buSzPts val="8000"/>
              <a:buNone/>
              <a:defRPr sz="8000">
                <a:solidFill>
                  <a:schemeClr val="lt1"/>
                </a:solidFill>
              </a:defRPr>
            </a:lvl8pPr>
            <a:lvl9pPr lvl="8" rtl="0" algn="ctr">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452" name="Google Shape;452;p16"/>
          <p:cNvSpPr txBox="1"/>
          <p:nvPr>
            <p:ph idx="1" type="body"/>
          </p:nvPr>
        </p:nvSpPr>
        <p:spPr>
          <a:xfrm>
            <a:off x="1388625" y="2712300"/>
            <a:ext cx="6366900" cy="1111200"/>
          </a:xfrm>
          <a:prstGeom prst="rect">
            <a:avLst/>
          </a:prstGeom>
          <a:noFill/>
          <a:ln>
            <a:noFill/>
          </a:ln>
        </p:spPr>
        <p:txBody>
          <a:bodyPr anchorCtr="0" anchor="t" bIns="91425" lIns="91425" spcFirstLastPara="1" rIns="91425" wrap="square" tIns="91425"/>
          <a:lstStyle>
            <a:lvl1pPr indent="-311150" lvl="0" marL="457200" rtl="0" algn="ctr">
              <a:lnSpc>
                <a:spcPct val="115000"/>
              </a:lnSpc>
              <a:spcBef>
                <a:spcPts val="0"/>
              </a:spcBef>
              <a:spcAft>
                <a:spcPts val="0"/>
              </a:spcAft>
              <a:buClr>
                <a:schemeClr val="lt1"/>
              </a:buClr>
              <a:buSzPts val="1300"/>
              <a:buChar char="●"/>
              <a:defRPr>
                <a:solidFill>
                  <a:schemeClr val="lt1"/>
                </a:solidFill>
              </a:defRPr>
            </a:lvl1pPr>
            <a:lvl2pPr indent="-298450" lvl="1" marL="914400" rtl="0" algn="ctr">
              <a:lnSpc>
                <a:spcPct val="115000"/>
              </a:lnSpc>
              <a:spcBef>
                <a:spcPts val="1600"/>
              </a:spcBef>
              <a:spcAft>
                <a:spcPts val="0"/>
              </a:spcAft>
              <a:buClr>
                <a:schemeClr val="lt1"/>
              </a:buClr>
              <a:buSzPts val="1100"/>
              <a:buChar char="○"/>
              <a:defRPr>
                <a:solidFill>
                  <a:schemeClr val="lt1"/>
                </a:solidFill>
              </a:defRPr>
            </a:lvl2pPr>
            <a:lvl3pPr indent="-298450" lvl="2" marL="1371600" rtl="0" algn="ctr">
              <a:lnSpc>
                <a:spcPct val="115000"/>
              </a:lnSpc>
              <a:spcBef>
                <a:spcPts val="1600"/>
              </a:spcBef>
              <a:spcAft>
                <a:spcPts val="0"/>
              </a:spcAft>
              <a:buClr>
                <a:schemeClr val="lt1"/>
              </a:buClr>
              <a:buSzPts val="1100"/>
              <a:buChar char="■"/>
              <a:defRPr>
                <a:solidFill>
                  <a:schemeClr val="lt1"/>
                </a:solidFill>
              </a:defRPr>
            </a:lvl3pPr>
            <a:lvl4pPr indent="-298450" lvl="3" marL="1828800" rtl="0" algn="ctr">
              <a:lnSpc>
                <a:spcPct val="115000"/>
              </a:lnSpc>
              <a:spcBef>
                <a:spcPts val="1600"/>
              </a:spcBef>
              <a:spcAft>
                <a:spcPts val="0"/>
              </a:spcAft>
              <a:buClr>
                <a:schemeClr val="lt1"/>
              </a:buClr>
              <a:buSzPts val="1100"/>
              <a:buChar char="●"/>
              <a:defRPr>
                <a:solidFill>
                  <a:schemeClr val="lt1"/>
                </a:solidFill>
              </a:defRPr>
            </a:lvl4pPr>
            <a:lvl5pPr indent="-298450" lvl="4" marL="2286000" rtl="0" algn="ctr">
              <a:lnSpc>
                <a:spcPct val="115000"/>
              </a:lnSpc>
              <a:spcBef>
                <a:spcPts val="1600"/>
              </a:spcBef>
              <a:spcAft>
                <a:spcPts val="0"/>
              </a:spcAft>
              <a:buClr>
                <a:schemeClr val="lt1"/>
              </a:buClr>
              <a:buSzPts val="1100"/>
              <a:buChar char="○"/>
              <a:defRPr>
                <a:solidFill>
                  <a:schemeClr val="lt1"/>
                </a:solidFill>
              </a:defRPr>
            </a:lvl5pPr>
            <a:lvl6pPr indent="-298450" lvl="5" marL="2743200" rtl="0" algn="ctr">
              <a:lnSpc>
                <a:spcPct val="115000"/>
              </a:lnSpc>
              <a:spcBef>
                <a:spcPts val="1600"/>
              </a:spcBef>
              <a:spcAft>
                <a:spcPts val="0"/>
              </a:spcAft>
              <a:buClr>
                <a:schemeClr val="lt1"/>
              </a:buClr>
              <a:buSzPts val="1100"/>
              <a:buChar char="■"/>
              <a:defRPr>
                <a:solidFill>
                  <a:schemeClr val="lt1"/>
                </a:solidFill>
              </a:defRPr>
            </a:lvl6pPr>
            <a:lvl7pPr indent="-298450" lvl="6" marL="3200400" rtl="0" algn="ctr">
              <a:lnSpc>
                <a:spcPct val="115000"/>
              </a:lnSpc>
              <a:spcBef>
                <a:spcPts val="1600"/>
              </a:spcBef>
              <a:spcAft>
                <a:spcPts val="0"/>
              </a:spcAft>
              <a:buClr>
                <a:schemeClr val="lt1"/>
              </a:buClr>
              <a:buSzPts val="1100"/>
              <a:buChar char="●"/>
              <a:defRPr>
                <a:solidFill>
                  <a:schemeClr val="lt1"/>
                </a:solidFill>
              </a:defRPr>
            </a:lvl7pPr>
            <a:lvl8pPr indent="-298450" lvl="7" marL="3657600" rtl="0" algn="ctr">
              <a:lnSpc>
                <a:spcPct val="115000"/>
              </a:lnSpc>
              <a:spcBef>
                <a:spcPts val="1600"/>
              </a:spcBef>
              <a:spcAft>
                <a:spcPts val="0"/>
              </a:spcAft>
              <a:buClr>
                <a:schemeClr val="lt1"/>
              </a:buClr>
              <a:buSzPts val="1100"/>
              <a:buChar char="○"/>
              <a:defRPr>
                <a:solidFill>
                  <a:schemeClr val="lt1"/>
                </a:solidFill>
              </a:defRPr>
            </a:lvl8pPr>
            <a:lvl9pPr indent="-298450" lvl="8" marL="4114800" rtl="0" algn="ctr">
              <a:lnSpc>
                <a:spcPct val="115000"/>
              </a:lnSpc>
              <a:spcBef>
                <a:spcPts val="1600"/>
              </a:spcBef>
              <a:spcAft>
                <a:spcPts val="1600"/>
              </a:spcAft>
              <a:buClr>
                <a:schemeClr val="lt1"/>
              </a:buClr>
              <a:buSzPts val="1100"/>
              <a:buChar char="■"/>
              <a:defRPr>
                <a:solidFill>
                  <a:schemeClr val="lt1"/>
                </a:solidFill>
              </a:defRPr>
            </a:lvl9pPr>
          </a:lstStyle>
          <a:p/>
        </p:txBody>
      </p:sp>
      <p:sp>
        <p:nvSpPr>
          <p:cNvPr id="453" name="Google Shape;453;p1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54" name="Shape 454"/>
        <p:cNvGrpSpPr/>
        <p:nvPr/>
      </p:nvGrpSpPr>
      <p:grpSpPr>
        <a:xfrm>
          <a:off x="0" y="0"/>
          <a:ext cx="0" cy="0"/>
          <a:chOff x="0" y="0"/>
          <a:chExt cx="0" cy="0"/>
        </a:xfrm>
      </p:grpSpPr>
      <p:grpSp>
        <p:nvGrpSpPr>
          <p:cNvPr id="455" name="Google Shape;455;p17"/>
          <p:cNvGrpSpPr/>
          <p:nvPr/>
        </p:nvGrpSpPr>
        <p:grpSpPr>
          <a:xfrm>
            <a:off x="146769" y="3406"/>
            <a:ext cx="1233214" cy="1384535"/>
            <a:chOff x="146769" y="3406"/>
            <a:chExt cx="1233214" cy="1384535"/>
          </a:xfrm>
        </p:grpSpPr>
        <p:grpSp>
          <p:nvGrpSpPr>
            <p:cNvPr id="456" name="Google Shape;456;p17"/>
            <p:cNvGrpSpPr/>
            <p:nvPr/>
          </p:nvGrpSpPr>
          <p:grpSpPr>
            <a:xfrm>
              <a:off x="1063183" y="3406"/>
              <a:ext cx="316800" cy="688513"/>
              <a:chOff x="1063183" y="3406"/>
              <a:chExt cx="316800" cy="688513"/>
            </a:xfrm>
          </p:grpSpPr>
          <p:sp>
            <p:nvSpPr>
              <p:cNvPr id="457" name="Google Shape;457;p17"/>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7"/>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9" name="Google Shape;459;p17"/>
            <p:cNvGrpSpPr/>
            <p:nvPr/>
          </p:nvGrpSpPr>
          <p:grpSpPr>
            <a:xfrm>
              <a:off x="604976" y="3406"/>
              <a:ext cx="316800" cy="1036524"/>
              <a:chOff x="604976" y="3406"/>
              <a:chExt cx="316800" cy="1036524"/>
            </a:xfrm>
          </p:grpSpPr>
          <p:sp>
            <p:nvSpPr>
              <p:cNvPr id="460" name="Google Shape;460;p17"/>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7"/>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3" name="Google Shape;463;p17"/>
            <p:cNvGrpSpPr/>
            <p:nvPr/>
          </p:nvGrpSpPr>
          <p:grpSpPr>
            <a:xfrm>
              <a:off x="146769" y="3406"/>
              <a:ext cx="316800" cy="1384535"/>
              <a:chOff x="146769" y="3406"/>
              <a:chExt cx="316800" cy="1384535"/>
            </a:xfrm>
          </p:grpSpPr>
          <p:sp>
            <p:nvSpPr>
              <p:cNvPr id="464" name="Google Shape;464;p17"/>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7"/>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7"/>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7"/>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8" name="Google Shape;468;p17"/>
          <p:cNvGrpSpPr/>
          <p:nvPr/>
        </p:nvGrpSpPr>
        <p:grpSpPr>
          <a:xfrm>
            <a:off x="6775084" y="2904008"/>
            <a:ext cx="2186147" cy="2239500"/>
            <a:chOff x="6775084" y="2904008"/>
            <a:chExt cx="2186147" cy="2239500"/>
          </a:xfrm>
        </p:grpSpPr>
        <p:grpSp>
          <p:nvGrpSpPr>
            <p:cNvPr id="469" name="Google Shape;469;p17"/>
            <p:cNvGrpSpPr/>
            <p:nvPr/>
          </p:nvGrpSpPr>
          <p:grpSpPr>
            <a:xfrm>
              <a:off x="6775084" y="4253708"/>
              <a:ext cx="409500" cy="889800"/>
              <a:chOff x="6775084" y="4253708"/>
              <a:chExt cx="409500" cy="889800"/>
            </a:xfrm>
          </p:grpSpPr>
          <p:sp>
            <p:nvSpPr>
              <p:cNvPr id="470" name="Google Shape;470;p17"/>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7"/>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2" name="Google Shape;472;p17"/>
            <p:cNvGrpSpPr/>
            <p:nvPr/>
          </p:nvGrpSpPr>
          <p:grpSpPr>
            <a:xfrm>
              <a:off x="7367299" y="3804008"/>
              <a:ext cx="409500" cy="1339500"/>
              <a:chOff x="7367299" y="3804008"/>
              <a:chExt cx="409500" cy="1339500"/>
            </a:xfrm>
          </p:grpSpPr>
          <p:sp>
            <p:nvSpPr>
              <p:cNvPr id="473" name="Google Shape;473;p17"/>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7"/>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7"/>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 name="Google Shape;476;p17"/>
            <p:cNvGrpSpPr/>
            <p:nvPr/>
          </p:nvGrpSpPr>
          <p:grpSpPr>
            <a:xfrm>
              <a:off x="7959516" y="3354008"/>
              <a:ext cx="409500" cy="1789500"/>
              <a:chOff x="7959516" y="3354008"/>
              <a:chExt cx="409500" cy="1789500"/>
            </a:xfrm>
          </p:grpSpPr>
          <p:sp>
            <p:nvSpPr>
              <p:cNvPr id="477" name="Google Shape;477;p17"/>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17"/>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17"/>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7"/>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1" name="Google Shape;481;p17"/>
            <p:cNvGrpSpPr/>
            <p:nvPr/>
          </p:nvGrpSpPr>
          <p:grpSpPr>
            <a:xfrm>
              <a:off x="8551731" y="2904008"/>
              <a:ext cx="409500" cy="2239500"/>
              <a:chOff x="8551731" y="2904008"/>
              <a:chExt cx="409500" cy="2239500"/>
            </a:xfrm>
          </p:grpSpPr>
          <p:sp>
            <p:nvSpPr>
              <p:cNvPr id="482" name="Google Shape;482;p17"/>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7"/>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7"/>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7"/>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7"/>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87" name="Google Shape;487;p17"/>
          <p:cNvSpPr txBox="1"/>
          <p:nvPr>
            <p:ph type="title"/>
          </p:nvPr>
        </p:nvSpPr>
        <p:spPr>
          <a:xfrm>
            <a:off x="824000" y="1613825"/>
            <a:ext cx="5857800" cy="18729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488" name="Google Shape;488;p17"/>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9" name="Shape 489"/>
        <p:cNvGrpSpPr/>
        <p:nvPr/>
      </p:nvGrpSpPr>
      <p:grpSpPr>
        <a:xfrm>
          <a:off x="0" y="0"/>
          <a:ext cx="0" cy="0"/>
          <a:chOff x="0" y="0"/>
          <a:chExt cx="0" cy="0"/>
        </a:xfrm>
      </p:grpSpPr>
      <p:grpSp>
        <p:nvGrpSpPr>
          <p:cNvPr id="490" name="Google Shape;490;p18"/>
          <p:cNvGrpSpPr/>
          <p:nvPr/>
        </p:nvGrpSpPr>
        <p:grpSpPr>
          <a:xfrm>
            <a:off x="625966" y="299376"/>
            <a:ext cx="999312" cy="999312"/>
            <a:chOff x="348199" y="179450"/>
            <a:chExt cx="1116300" cy="1116300"/>
          </a:xfrm>
        </p:grpSpPr>
        <p:sp>
          <p:nvSpPr>
            <p:cNvPr id="491" name="Google Shape;491;p18"/>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8"/>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3" name="Google Shape;493;p18"/>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494" name="Google Shape;494;p18"/>
          <p:cNvSpPr txBox="1"/>
          <p:nvPr>
            <p:ph idx="1" type="body"/>
          </p:nvPr>
        </p:nvSpPr>
        <p:spPr>
          <a:xfrm>
            <a:off x="1303800" y="1990050"/>
            <a:ext cx="3430500" cy="2541600"/>
          </a:xfrm>
          <a:prstGeom prst="rect">
            <a:avLst/>
          </a:prstGeom>
          <a:noFill/>
          <a:ln>
            <a:noFill/>
          </a:ln>
        </p:spPr>
        <p:txBody>
          <a:bodyPr anchorCtr="0" anchor="t" bIns="91425" lIns="91425" spcFirstLastPara="1" rIns="91425" wrap="square" tIns="91425"/>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95" name="Google Shape;495;p18"/>
          <p:cNvSpPr txBox="1"/>
          <p:nvPr>
            <p:ph idx="2" type="body"/>
          </p:nvPr>
        </p:nvSpPr>
        <p:spPr>
          <a:xfrm>
            <a:off x="4903650" y="1990050"/>
            <a:ext cx="3430500" cy="2541600"/>
          </a:xfrm>
          <a:prstGeom prst="rect">
            <a:avLst/>
          </a:prstGeom>
          <a:noFill/>
          <a:ln>
            <a:noFill/>
          </a:ln>
        </p:spPr>
        <p:txBody>
          <a:bodyPr anchorCtr="0" anchor="t" bIns="91425" lIns="91425" spcFirstLastPara="1" rIns="91425" wrap="square" tIns="91425"/>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496" name="Google Shape;496;p18"/>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7" name="Shape 497"/>
        <p:cNvGrpSpPr/>
        <p:nvPr/>
      </p:nvGrpSpPr>
      <p:grpSpPr>
        <a:xfrm>
          <a:off x="0" y="0"/>
          <a:ext cx="0" cy="0"/>
          <a:chOff x="0" y="0"/>
          <a:chExt cx="0" cy="0"/>
        </a:xfrm>
      </p:grpSpPr>
      <p:grpSp>
        <p:nvGrpSpPr>
          <p:cNvPr id="498" name="Google Shape;498;p19"/>
          <p:cNvGrpSpPr/>
          <p:nvPr/>
        </p:nvGrpSpPr>
        <p:grpSpPr>
          <a:xfrm>
            <a:off x="625966" y="299376"/>
            <a:ext cx="999312" cy="999312"/>
            <a:chOff x="348199" y="179450"/>
            <a:chExt cx="1116300" cy="1116300"/>
          </a:xfrm>
        </p:grpSpPr>
        <p:sp>
          <p:nvSpPr>
            <p:cNvPr id="499" name="Google Shape;499;p19"/>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9"/>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19"/>
          <p:cNvSpPr txBox="1"/>
          <p:nvPr>
            <p:ph type="title"/>
          </p:nvPr>
        </p:nvSpPr>
        <p:spPr>
          <a:xfrm>
            <a:off x="1303800" y="598575"/>
            <a:ext cx="7030500" cy="9993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2" name="Google Shape;502;p19"/>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03" name="Shape 503"/>
        <p:cNvGrpSpPr/>
        <p:nvPr/>
      </p:nvGrpSpPr>
      <p:grpSpPr>
        <a:xfrm>
          <a:off x="0" y="0"/>
          <a:ext cx="0" cy="0"/>
          <a:chOff x="0" y="0"/>
          <a:chExt cx="0" cy="0"/>
        </a:xfrm>
      </p:grpSpPr>
      <p:grpSp>
        <p:nvGrpSpPr>
          <p:cNvPr id="504" name="Google Shape;504;p20"/>
          <p:cNvGrpSpPr/>
          <p:nvPr/>
        </p:nvGrpSpPr>
        <p:grpSpPr>
          <a:xfrm>
            <a:off x="625966" y="299376"/>
            <a:ext cx="999312" cy="999312"/>
            <a:chOff x="348199" y="179450"/>
            <a:chExt cx="1116300" cy="1116300"/>
          </a:xfrm>
        </p:grpSpPr>
        <p:sp>
          <p:nvSpPr>
            <p:cNvPr id="505" name="Google Shape;505;p20"/>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0"/>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7" name="Google Shape;507;p20"/>
          <p:cNvSpPr txBox="1"/>
          <p:nvPr>
            <p:ph type="title"/>
          </p:nvPr>
        </p:nvSpPr>
        <p:spPr>
          <a:xfrm>
            <a:off x="1303800" y="598575"/>
            <a:ext cx="3312000" cy="1590000"/>
          </a:xfrm>
          <a:prstGeom prst="rect">
            <a:avLst/>
          </a:prstGeom>
          <a:noFill/>
          <a:ln>
            <a:noFill/>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08" name="Google Shape;508;p20"/>
          <p:cNvSpPr txBox="1"/>
          <p:nvPr>
            <p:ph idx="1" type="body"/>
          </p:nvPr>
        </p:nvSpPr>
        <p:spPr>
          <a:xfrm>
            <a:off x="1303800" y="2309675"/>
            <a:ext cx="3312000" cy="2221800"/>
          </a:xfrm>
          <a:prstGeom prst="rect">
            <a:avLst/>
          </a:prstGeom>
          <a:noFill/>
          <a:ln>
            <a:noFill/>
          </a:ln>
        </p:spPr>
        <p:txBody>
          <a:bodyPr anchorCtr="0" anchor="t" bIns="91425" lIns="91425" spcFirstLastPara="1" rIns="91425" wrap="square" tIns="91425"/>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509" name="Google Shape;509;p20"/>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510" name="Shape 510"/>
        <p:cNvGrpSpPr/>
        <p:nvPr/>
      </p:nvGrpSpPr>
      <p:grpSpPr>
        <a:xfrm>
          <a:off x="0" y="0"/>
          <a:ext cx="0" cy="0"/>
          <a:chOff x="0" y="0"/>
          <a:chExt cx="0" cy="0"/>
        </a:xfrm>
      </p:grpSpPr>
      <p:grpSp>
        <p:nvGrpSpPr>
          <p:cNvPr id="511" name="Google Shape;511;p21"/>
          <p:cNvGrpSpPr/>
          <p:nvPr/>
        </p:nvGrpSpPr>
        <p:grpSpPr>
          <a:xfrm>
            <a:off x="6866714" y="1359"/>
            <a:ext cx="2267521" cy="2601638"/>
            <a:chOff x="6790514" y="1359"/>
            <a:chExt cx="2267521" cy="2601638"/>
          </a:xfrm>
        </p:grpSpPr>
        <p:grpSp>
          <p:nvGrpSpPr>
            <p:cNvPr id="512" name="Google Shape;512;p21"/>
            <p:cNvGrpSpPr/>
            <p:nvPr/>
          </p:nvGrpSpPr>
          <p:grpSpPr>
            <a:xfrm>
              <a:off x="7067535" y="1359"/>
              <a:ext cx="1990500" cy="1990200"/>
              <a:chOff x="7067535" y="1359"/>
              <a:chExt cx="1990500" cy="1990200"/>
            </a:xfrm>
          </p:grpSpPr>
          <p:sp>
            <p:nvSpPr>
              <p:cNvPr id="513" name="Google Shape;513;p21"/>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1"/>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1"/>
              <p:cNvSpPr/>
              <p:nvPr/>
            </p:nvSpPr>
            <p:spPr>
              <a:xfrm rot="-8649154">
                <a:off x="7349962" y="283757"/>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6" name="Google Shape;516;p21"/>
            <p:cNvGrpSpPr/>
            <p:nvPr/>
          </p:nvGrpSpPr>
          <p:grpSpPr>
            <a:xfrm>
              <a:off x="8207126" y="1807997"/>
              <a:ext cx="795000" cy="795000"/>
              <a:chOff x="8207126" y="1807997"/>
              <a:chExt cx="795000" cy="795000"/>
            </a:xfrm>
          </p:grpSpPr>
          <p:sp>
            <p:nvSpPr>
              <p:cNvPr id="517" name="Google Shape;517;p21"/>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1"/>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1"/>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0" name="Google Shape;520;p21"/>
            <p:cNvGrpSpPr/>
            <p:nvPr/>
          </p:nvGrpSpPr>
          <p:grpSpPr>
            <a:xfrm>
              <a:off x="6790514" y="118857"/>
              <a:ext cx="548700" cy="548700"/>
              <a:chOff x="6790514" y="118857"/>
              <a:chExt cx="548700" cy="548700"/>
            </a:xfrm>
          </p:grpSpPr>
          <p:sp>
            <p:nvSpPr>
              <p:cNvPr id="521" name="Google Shape;521;p21"/>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1"/>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23" name="Google Shape;523;p21"/>
          <p:cNvSpPr txBox="1"/>
          <p:nvPr>
            <p:ph type="title"/>
          </p:nvPr>
        </p:nvSpPr>
        <p:spPr>
          <a:xfrm>
            <a:off x="824000" y="763600"/>
            <a:ext cx="5857800" cy="3573300"/>
          </a:xfrm>
          <a:prstGeom prst="rect">
            <a:avLst/>
          </a:prstGeom>
          <a:noFill/>
          <a:ln>
            <a:noFill/>
          </a:ln>
        </p:spPr>
        <p:txBody>
          <a:bodyPr anchorCtr="0" anchor="ctr" bIns="91425" lIns="91425" spcFirstLastPara="1" rIns="91425" wrap="square" tIns="91425"/>
          <a:lstStyle>
            <a:lvl1pPr lvl="0" rtl="0" algn="l">
              <a:lnSpc>
                <a:spcPct val="100000"/>
              </a:lnSpc>
              <a:spcBef>
                <a:spcPts val="0"/>
              </a:spcBef>
              <a:spcAft>
                <a:spcPts val="0"/>
              </a:spcAft>
              <a:buClr>
                <a:schemeClr val="lt1"/>
              </a:buClr>
              <a:buSzPts val="3600"/>
              <a:buNone/>
              <a:defRPr sz="3600">
                <a:solidFill>
                  <a:schemeClr val="lt1"/>
                </a:solidFill>
              </a:defRPr>
            </a:lvl1pPr>
            <a:lvl2pPr lvl="1" rtl="0" algn="l">
              <a:lnSpc>
                <a:spcPct val="100000"/>
              </a:lnSpc>
              <a:spcBef>
                <a:spcPts val="0"/>
              </a:spcBef>
              <a:spcAft>
                <a:spcPts val="0"/>
              </a:spcAft>
              <a:buClr>
                <a:schemeClr val="lt1"/>
              </a:buClr>
              <a:buSzPts val="3600"/>
              <a:buNone/>
              <a:defRPr sz="3600">
                <a:solidFill>
                  <a:schemeClr val="lt1"/>
                </a:solidFill>
              </a:defRPr>
            </a:lvl2pPr>
            <a:lvl3pPr lvl="2" rtl="0" algn="l">
              <a:lnSpc>
                <a:spcPct val="100000"/>
              </a:lnSpc>
              <a:spcBef>
                <a:spcPts val="0"/>
              </a:spcBef>
              <a:spcAft>
                <a:spcPts val="0"/>
              </a:spcAft>
              <a:buClr>
                <a:schemeClr val="lt1"/>
              </a:buClr>
              <a:buSzPts val="3600"/>
              <a:buNone/>
              <a:defRPr sz="3600">
                <a:solidFill>
                  <a:schemeClr val="lt1"/>
                </a:solidFill>
              </a:defRPr>
            </a:lvl3pPr>
            <a:lvl4pPr lvl="3" rtl="0" algn="l">
              <a:lnSpc>
                <a:spcPct val="100000"/>
              </a:lnSpc>
              <a:spcBef>
                <a:spcPts val="0"/>
              </a:spcBef>
              <a:spcAft>
                <a:spcPts val="0"/>
              </a:spcAft>
              <a:buClr>
                <a:schemeClr val="lt1"/>
              </a:buClr>
              <a:buSzPts val="3600"/>
              <a:buNone/>
              <a:defRPr sz="3600">
                <a:solidFill>
                  <a:schemeClr val="lt1"/>
                </a:solidFill>
              </a:defRPr>
            </a:lvl4pPr>
            <a:lvl5pPr lvl="4" rtl="0" algn="l">
              <a:lnSpc>
                <a:spcPct val="100000"/>
              </a:lnSpc>
              <a:spcBef>
                <a:spcPts val="0"/>
              </a:spcBef>
              <a:spcAft>
                <a:spcPts val="0"/>
              </a:spcAft>
              <a:buClr>
                <a:schemeClr val="lt1"/>
              </a:buClr>
              <a:buSzPts val="3600"/>
              <a:buNone/>
              <a:defRPr sz="3600">
                <a:solidFill>
                  <a:schemeClr val="lt1"/>
                </a:solidFill>
              </a:defRPr>
            </a:lvl5pPr>
            <a:lvl6pPr lvl="5" rtl="0" algn="l">
              <a:lnSpc>
                <a:spcPct val="100000"/>
              </a:lnSpc>
              <a:spcBef>
                <a:spcPts val="0"/>
              </a:spcBef>
              <a:spcAft>
                <a:spcPts val="0"/>
              </a:spcAft>
              <a:buClr>
                <a:schemeClr val="lt1"/>
              </a:buClr>
              <a:buSzPts val="3600"/>
              <a:buNone/>
              <a:defRPr sz="3600">
                <a:solidFill>
                  <a:schemeClr val="lt1"/>
                </a:solidFill>
              </a:defRPr>
            </a:lvl6pPr>
            <a:lvl7pPr lvl="6" rtl="0" algn="l">
              <a:lnSpc>
                <a:spcPct val="100000"/>
              </a:lnSpc>
              <a:spcBef>
                <a:spcPts val="0"/>
              </a:spcBef>
              <a:spcAft>
                <a:spcPts val="0"/>
              </a:spcAft>
              <a:buClr>
                <a:schemeClr val="lt1"/>
              </a:buClr>
              <a:buSzPts val="3600"/>
              <a:buNone/>
              <a:defRPr sz="3600">
                <a:solidFill>
                  <a:schemeClr val="lt1"/>
                </a:solidFill>
              </a:defRPr>
            </a:lvl7pPr>
            <a:lvl8pPr lvl="7" rtl="0" algn="l">
              <a:lnSpc>
                <a:spcPct val="100000"/>
              </a:lnSpc>
              <a:spcBef>
                <a:spcPts val="0"/>
              </a:spcBef>
              <a:spcAft>
                <a:spcPts val="0"/>
              </a:spcAft>
              <a:buClr>
                <a:schemeClr val="lt1"/>
              </a:buClr>
              <a:buSzPts val="3600"/>
              <a:buNone/>
              <a:defRPr sz="3600">
                <a:solidFill>
                  <a:schemeClr val="lt1"/>
                </a:solidFill>
              </a:defRPr>
            </a:lvl8pPr>
            <a:lvl9pPr lvl="8" rtl="0" algn="l">
              <a:lnSpc>
                <a:spcPct val="100000"/>
              </a:lnSpc>
              <a:spcBef>
                <a:spcPts val="0"/>
              </a:spcBef>
              <a:spcAft>
                <a:spcPts val="0"/>
              </a:spcAft>
              <a:buClr>
                <a:schemeClr val="lt1"/>
              </a:buClr>
              <a:buSzPts val="3600"/>
              <a:buNone/>
              <a:defRPr sz="3600">
                <a:solidFill>
                  <a:schemeClr val="lt1"/>
                </a:solidFill>
              </a:defRPr>
            </a:lvl9pPr>
          </a:lstStyle>
          <a:p/>
        </p:txBody>
      </p:sp>
      <p:sp>
        <p:nvSpPr>
          <p:cNvPr id="524" name="Google Shape;524;p2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25" name="Shape 525"/>
        <p:cNvGrpSpPr/>
        <p:nvPr/>
      </p:nvGrpSpPr>
      <p:grpSpPr>
        <a:xfrm>
          <a:off x="0" y="0"/>
          <a:ext cx="0" cy="0"/>
          <a:chOff x="0" y="0"/>
          <a:chExt cx="0" cy="0"/>
        </a:xfrm>
      </p:grpSpPr>
      <p:grpSp>
        <p:nvGrpSpPr>
          <p:cNvPr id="526" name="Google Shape;526;p22"/>
          <p:cNvGrpSpPr/>
          <p:nvPr/>
        </p:nvGrpSpPr>
        <p:grpSpPr>
          <a:xfrm>
            <a:off x="625966" y="299376"/>
            <a:ext cx="999312" cy="999312"/>
            <a:chOff x="348199" y="179450"/>
            <a:chExt cx="1116300" cy="1116300"/>
          </a:xfrm>
        </p:grpSpPr>
        <p:sp>
          <p:nvSpPr>
            <p:cNvPr id="527" name="Google Shape;527;p22"/>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2"/>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9" name="Google Shape;529;p22"/>
          <p:cNvSpPr txBox="1"/>
          <p:nvPr>
            <p:ph type="title"/>
          </p:nvPr>
        </p:nvSpPr>
        <p:spPr>
          <a:xfrm>
            <a:off x="1303800" y="598575"/>
            <a:ext cx="3430500" cy="199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30" name="Google Shape;530;p22"/>
          <p:cNvSpPr txBox="1"/>
          <p:nvPr>
            <p:ph idx="1" type="subTitle"/>
          </p:nvPr>
        </p:nvSpPr>
        <p:spPr>
          <a:xfrm>
            <a:off x="1303800" y="2743203"/>
            <a:ext cx="3430500" cy="72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600"/>
              <a:buNone/>
              <a:defRPr sz="1600"/>
            </a:lvl2pPr>
            <a:lvl3pPr lvl="2" rtl="0" algn="l">
              <a:lnSpc>
                <a:spcPct val="100000"/>
              </a:lnSpc>
              <a:spcBef>
                <a:spcPts val="0"/>
              </a:spcBef>
              <a:spcAft>
                <a:spcPts val="0"/>
              </a:spcAft>
              <a:buSzPts val="1600"/>
              <a:buNone/>
              <a:defRPr sz="1600"/>
            </a:lvl3pPr>
            <a:lvl4pPr lvl="3" rtl="0" algn="l">
              <a:lnSpc>
                <a:spcPct val="100000"/>
              </a:lnSpc>
              <a:spcBef>
                <a:spcPts val="0"/>
              </a:spcBef>
              <a:spcAft>
                <a:spcPts val="0"/>
              </a:spcAft>
              <a:buSzPts val="1600"/>
              <a:buNone/>
              <a:defRPr sz="1600"/>
            </a:lvl4pPr>
            <a:lvl5pPr lvl="4" rtl="0" algn="l">
              <a:lnSpc>
                <a:spcPct val="100000"/>
              </a:lnSpc>
              <a:spcBef>
                <a:spcPts val="0"/>
              </a:spcBef>
              <a:spcAft>
                <a:spcPts val="0"/>
              </a:spcAft>
              <a:buSzPts val="1600"/>
              <a:buNone/>
              <a:defRPr sz="1600"/>
            </a:lvl5pPr>
            <a:lvl6pPr lvl="5" rtl="0" algn="l">
              <a:lnSpc>
                <a:spcPct val="100000"/>
              </a:lnSpc>
              <a:spcBef>
                <a:spcPts val="0"/>
              </a:spcBef>
              <a:spcAft>
                <a:spcPts val="0"/>
              </a:spcAft>
              <a:buSzPts val="1600"/>
              <a:buNone/>
              <a:defRPr sz="1600"/>
            </a:lvl6pPr>
            <a:lvl7pPr lvl="6" rtl="0" algn="l">
              <a:lnSpc>
                <a:spcPct val="100000"/>
              </a:lnSpc>
              <a:spcBef>
                <a:spcPts val="0"/>
              </a:spcBef>
              <a:spcAft>
                <a:spcPts val="0"/>
              </a:spcAft>
              <a:buSzPts val="1600"/>
              <a:buNone/>
              <a:defRPr sz="1600"/>
            </a:lvl7pPr>
            <a:lvl8pPr lvl="7" rtl="0" algn="l">
              <a:lnSpc>
                <a:spcPct val="100000"/>
              </a:lnSpc>
              <a:spcBef>
                <a:spcPts val="0"/>
              </a:spcBef>
              <a:spcAft>
                <a:spcPts val="0"/>
              </a:spcAft>
              <a:buSzPts val="1600"/>
              <a:buNone/>
              <a:defRPr sz="1600"/>
            </a:lvl8pPr>
            <a:lvl9pPr lvl="8" rtl="0" algn="l">
              <a:lnSpc>
                <a:spcPct val="100000"/>
              </a:lnSpc>
              <a:spcBef>
                <a:spcPts val="0"/>
              </a:spcBef>
              <a:spcAft>
                <a:spcPts val="0"/>
              </a:spcAft>
              <a:buSzPts val="1600"/>
              <a:buNone/>
              <a:defRPr sz="1600"/>
            </a:lvl9pPr>
          </a:lstStyle>
          <a:p/>
        </p:txBody>
      </p:sp>
      <p:sp>
        <p:nvSpPr>
          <p:cNvPr id="531" name="Google Shape;531;p22"/>
          <p:cNvSpPr txBox="1"/>
          <p:nvPr>
            <p:ph idx="2" type="body"/>
          </p:nvPr>
        </p:nvSpPr>
        <p:spPr>
          <a:xfrm>
            <a:off x="4903700" y="661000"/>
            <a:ext cx="3430500" cy="3870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rtl="0" algn="l">
              <a:lnSpc>
                <a:spcPct val="115000"/>
              </a:lnSpc>
              <a:spcBef>
                <a:spcPts val="0"/>
              </a:spcBef>
              <a:spcAft>
                <a:spcPts val="0"/>
              </a:spcAft>
              <a:buSzPts val="1300"/>
              <a:buChar char="●"/>
              <a:defRPr/>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sp>
        <p:nvSpPr>
          <p:cNvPr id="532" name="Google Shape;532;p22"/>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3" name="Shape 533"/>
        <p:cNvGrpSpPr/>
        <p:nvPr/>
      </p:nvGrpSpPr>
      <p:grpSpPr>
        <a:xfrm>
          <a:off x="0" y="0"/>
          <a:ext cx="0" cy="0"/>
          <a:chOff x="0" y="0"/>
          <a:chExt cx="0" cy="0"/>
        </a:xfrm>
      </p:grpSpPr>
      <p:grpSp>
        <p:nvGrpSpPr>
          <p:cNvPr id="534" name="Google Shape;534;p23"/>
          <p:cNvGrpSpPr/>
          <p:nvPr/>
        </p:nvGrpSpPr>
        <p:grpSpPr>
          <a:xfrm>
            <a:off x="713373" y="3847119"/>
            <a:ext cx="825392" cy="825392"/>
            <a:chOff x="348199" y="179450"/>
            <a:chExt cx="1116300" cy="1116300"/>
          </a:xfrm>
        </p:grpSpPr>
        <p:sp>
          <p:nvSpPr>
            <p:cNvPr id="535" name="Google Shape;535;p23"/>
            <p:cNvSpPr/>
            <p:nvPr/>
          </p:nvSpPr>
          <p:spPr>
            <a:xfrm rot="-5400000">
              <a:off x="574557" y="405788"/>
              <a:ext cx="663600" cy="6636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3"/>
            <p:cNvSpPr/>
            <p:nvPr/>
          </p:nvSpPr>
          <p:spPr>
            <a:xfrm rot="-5400000">
              <a:off x="348199" y="179450"/>
              <a:ext cx="1116300" cy="1116300"/>
            </a:xfrm>
            <a:prstGeom prst="pie">
              <a:avLst>
                <a:gd fmla="val 10792838" name="adj1"/>
                <a:gd fmla="val 16200000" name="adj2"/>
              </a:avLst>
            </a:prstGeom>
            <a:solidFill>
              <a:schemeClr val="dk2">
                <a:alpha val="1216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7" name="Google Shape;537;p23"/>
          <p:cNvSpPr txBox="1"/>
          <p:nvPr>
            <p:ph idx="1" type="body"/>
          </p:nvPr>
        </p:nvSpPr>
        <p:spPr>
          <a:xfrm>
            <a:off x="1303800" y="4138975"/>
            <a:ext cx="5843100" cy="534900"/>
          </a:xfrm>
          <a:prstGeom prst="rect">
            <a:avLst/>
          </a:prstGeom>
          <a:noFill/>
          <a:ln>
            <a:noFill/>
          </a:ln>
        </p:spPr>
        <p:txBody>
          <a:bodyPr anchorCtr="0" anchor="t" bIns="91425" lIns="91425" spcFirstLastPara="1" rIns="91425" wrap="square" tIns="91425"/>
          <a:lstStyle>
            <a:lvl1pPr indent="-228600" lvl="0" marL="457200" rtl="0" algn="l">
              <a:lnSpc>
                <a:spcPct val="100000"/>
              </a:lnSpc>
              <a:spcBef>
                <a:spcPts val="0"/>
              </a:spcBef>
              <a:spcAft>
                <a:spcPts val="0"/>
              </a:spcAft>
              <a:buSzPts val="1300"/>
              <a:buNone/>
              <a:defRPr/>
            </a:lvl1pPr>
          </a:lstStyle>
          <a:p/>
        </p:txBody>
      </p:sp>
      <p:sp>
        <p:nvSpPr>
          <p:cNvPr id="538" name="Google Shape;538;p2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9" name="Shape 539"/>
        <p:cNvGrpSpPr/>
        <p:nvPr/>
      </p:nvGrpSpPr>
      <p:grpSpPr>
        <a:xfrm>
          <a:off x="0" y="0"/>
          <a:ext cx="0" cy="0"/>
          <a:chOff x="0" y="0"/>
          <a:chExt cx="0" cy="0"/>
        </a:xfrm>
      </p:grpSpPr>
      <p:sp>
        <p:nvSpPr>
          <p:cNvPr id="540" name="Google Shape;540;p24"/>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1pPr>
            <a:lvl2pPr lvl="1"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2pPr>
            <a:lvl3pPr lvl="2"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3pPr>
            <a:lvl4pPr lvl="3"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4pPr>
            <a:lvl5pPr lvl="4"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5pPr>
            <a:lvl6pPr lvl="5"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6pPr>
            <a:lvl7pPr lvl="6"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7pPr>
            <a:lvl8pPr lvl="7"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8pPr>
            <a:lvl9pPr lvl="8" marR="0" rtl="0" algn="l">
              <a:lnSpc>
                <a:spcPct val="100000"/>
              </a:lnSpc>
              <a:spcBef>
                <a:spcPts val="0"/>
              </a:spcBef>
              <a:spcAft>
                <a:spcPts val="0"/>
              </a:spcAft>
              <a:buClr>
                <a:schemeClr val="dk2"/>
              </a:buClr>
              <a:buSzPts val="2800"/>
              <a:buFont typeface="Maven Pro"/>
              <a:buNone/>
              <a:defRPr b="1" i="0" sz="2800" u="none" cap="none" strike="noStrike">
                <a:solidFill>
                  <a:schemeClr val="dk2"/>
                </a:solidFill>
                <a:latin typeface="Maven Pro"/>
                <a:ea typeface="Maven Pro"/>
                <a:cs typeface="Maven Pro"/>
                <a:sym typeface="Maven Pro"/>
              </a:defRPr>
            </a:lvl9pPr>
          </a:lstStyle>
          <a:p/>
        </p:txBody>
      </p:sp>
      <p:sp>
        <p:nvSpPr>
          <p:cNvPr id="275" name="Google Shape;275;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Nunito"/>
              <a:buChar char="●"/>
              <a:defRPr b="0" i="0" sz="1300" u="none" cap="none" strike="noStrike">
                <a:solidFill>
                  <a:schemeClr val="dk2"/>
                </a:solidFill>
                <a:latin typeface="Nunito"/>
                <a:ea typeface="Nunito"/>
                <a:cs typeface="Nunito"/>
                <a:sym typeface="Nunito"/>
              </a:defRPr>
            </a:lvl1pPr>
            <a:lvl2pPr indent="-298450" lvl="1" marL="914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2pPr>
            <a:lvl3pPr indent="-298450" lvl="2" marL="1371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3pPr>
            <a:lvl4pPr indent="-298450" lvl="3" marL="18288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4pPr>
            <a:lvl5pPr indent="-298450" lvl="4" marL="22860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5pPr>
            <a:lvl6pPr indent="-298450" lvl="5" marL="27432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6pPr>
            <a:lvl7pPr indent="-298450" lvl="6" marL="32004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7pPr>
            <a:lvl8pPr indent="-298450" lvl="7" marL="3657600" marR="0" rtl="0" algn="l">
              <a:lnSpc>
                <a:spcPct val="115000"/>
              </a:lnSpc>
              <a:spcBef>
                <a:spcPts val="1600"/>
              </a:spcBef>
              <a:spcAft>
                <a:spcPts val="0"/>
              </a:spcAft>
              <a:buClr>
                <a:schemeClr val="dk2"/>
              </a:buClr>
              <a:buSzPts val="1100"/>
              <a:buFont typeface="Nunito"/>
              <a:buChar char="○"/>
              <a:defRPr b="0" i="0" sz="1100" u="none" cap="none" strike="noStrike">
                <a:solidFill>
                  <a:schemeClr val="dk2"/>
                </a:solidFill>
                <a:latin typeface="Nunito"/>
                <a:ea typeface="Nunito"/>
                <a:cs typeface="Nunito"/>
                <a:sym typeface="Nunito"/>
              </a:defRPr>
            </a:lvl8pPr>
            <a:lvl9pPr indent="-298450" lvl="8" marL="4114800" marR="0" rtl="0" algn="l">
              <a:lnSpc>
                <a:spcPct val="115000"/>
              </a:lnSpc>
              <a:spcBef>
                <a:spcPts val="1600"/>
              </a:spcBef>
              <a:spcAft>
                <a:spcPts val="1600"/>
              </a:spcAft>
              <a:buClr>
                <a:schemeClr val="dk2"/>
              </a:buClr>
              <a:buSzPts val="1100"/>
              <a:buFont typeface="Nunito"/>
              <a:buChar char="■"/>
              <a:defRPr b="0" i="0" sz="1100" u="none" cap="none" strike="noStrike">
                <a:solidFill>
                  <a:schemeClr val="dk2"/>
                </a:solidFill>
                <a:latin typeface="Nunito"/>
                <a:ea typeface="Nunito"/>
                <a:cs typeface="Nunito"/>
                <a:sym typeface="Nunito"/>
              </a:defRPr>
            </a:lvl9pPr>
          </a:lstStyle>
          <a:p/>
        </p:txBody>
      </p:sp>
      <p:sp>
        <p:nvSpPr>
          <p:cNvPr id="276" name="Google Shape;276;p13"/>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1" Type="http://schemas.openxmlformats.org/officeDocument/2006/relationships/hyperlink" Target="https://www.draw.io/" TargetMode="External"/><Relationship Id="rId10" Type="http://schemas.openxmlformats.org/officeDocument/2006/relationships/hyperlink" Target="https://bit.ly/2towo4C" TargetMode="External"/><Relationship Id="rId13" Type="http://schemas.openxmlformats.org/officeDocument/2006/relationships/hyperlink" Target="https://smartbear.com/blog/test-and-monitor/5-reasons-its-time-to-ditch-mysql/" TargetMode="External"/><Relationship Id="rId12" Type="http://schemas.openxmlformats.org/officeDocument/2006/relationships/hyperlink" Target="https://bit.ly/2TVjN4B" TargetMode="External"/><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hyperlink" Target="https://www.stitchfix.com/about" TargetMode="External"/><Relationship Id="rId4" Type="http://schemas.openxmlformats.org/officeDocument/2006/relationships/hyperlink" Target="https://bit.ly/2TVZ4gW" TargetMode="External"/><Relationship Id="rId9" Type="http://schemas.openxmlformats.org/officeDocument/2006/relationships/hyperlink" Target="https://bit.ly/2DUcx1S" TargetMode="External"/><Relationship Id="rId15" Type="http://schemas.openxmlformats.org/officeDocument/2006/relationships/hyperlink" Target="https://docs.mongodb.com/manual/introduction/" TargetMode="External"/><Relationship Id="rId14" Type="http://schemas.openxmlformats.org/officeDocument/2006/relationships/hyperlink" Target="https://www.gridgain.com/resources/blog/5-limitations-mysql-big-data" TargetMode="External"/><Relationship Id="rId17" Type="http://schemas.openxmlformats.org/officeDocument/2006/relationships/hyperlink" Target="https://www.mongodb.com/compare/mongodb-mysql" TargetMode="External"/><Relationship Id="rId16" Type="http://schemas.openxmlformats.org/officeDocument/2006/relationships/hyperlink" Target="https://www.draw.io/" TargetMode="External"/><Relationship Id="rId5" Type="http://schemas.openxmlformats.org/officeDocument/2006/relationships/hyperlink" Target="https://bit.ly/2TWxJv1" TargetMode="External"/><Relationship Id="rId6" Type="http://schemas.openxmlformats.org/officeDocument/2006/relationships/hyperlink" Target="https://bit.ly/2BH3gKa" TargetMode="External"/><Relationship Id="rId18" Type="http://schemas.openxmlformats.org/officeDocument/2006/relationships/hyperlink" Target="https://jira.mongodb.org/secure/attachment/112939/MongoDB_Architecture_Guide.pdf" TargetMode="External"/><Relationship Id="rId7" Type="http://schemas.openxmlformats.org/officeDocument/2006/relationships/hyperlink" Target="https://bit.ly/2EgRecs" TargetMode="External"/><Relationship Id="rId8" Type="http://schemas.openxmlformats.org/officeDocument/2006/relationships/hyperlink" Target="https://bit.ly/2GvsjUT" TargetMode="External"/></Relationships>
</file>

<file path=ppt/slides/_rels/slide103.xml.rels><?xml version="1.0" encoding="UTF-8" standalone="yes"?><Relationships xmlns="http://schemas.openxmlformats.org/package/2006/relationships"><Relationship Id="rId11" Type="http://schemas.openxmlformats.org/officeDocument/2006/relationships/hyperlink" Target="https://jira.mongodb.org/secure/attachment/112939/MongoDB_Architecture_Guide.pdf" TargetMode="External"/><Relationship Id="rId10" Type="http://schemas.openxmlformats.org/officeDocument/2006/relationships/hyperlink" Target="https://jira.mongodb.org/secure/attachment/112939/MongoDB_Architecture_Guide.pdf" TargetMode="External"/><Relationship Id="rId12" Type="http://schemas.openxmlformats.org/officeDocument/2006/relationships/hyperlink" Target="https://jira.mongodb.org/secure/attachment/112939/MongoDB_Architecture_Guide.pdf" TargetMode="External"/><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hyperlink" Target="https://www.mongodb.com/compare/mongodb-mysql" TargetMode="External"/><Relationship Id="rId4" Type="http://schemas.openxmlformats.org/officeDocument/2006/relationships/hyperlink" Target="https://www.mongodb.com/compare/mongodb-mysql" TargetMode="External"/><Relationship Id="rId9" Type="http://schemas.openxmlformats.org/officeDocument/2006/relationships/hyperlink" Target="https://jira.mongodb.org/secure/attachment/112939/MongoDB_Architecture_Guide.pdf" TargetMode="External"/><Relationship Id="rId5" Type="http://schemas.openxmlformats.org/officeDocument/2006/relationships/hyperlink" Target="https://jira.mongodb.org/secure/attachment/112939/MongoDB_Architecture_Guide.pdf" TargetMode="External"/><Relationship Id="rId6" Type="http://schemas.openxmlformats.org/officeDocument/2006/relationships/hyperlink" Target="https://jira.mongodb.org/secure/attachment/112939/MongoDB_Architecture_Guide.pdf" TargetMode="External"/><Relationship Id="rId7" Type="http://schemas.openxmlformats.org/officeDocument/2006/relationships/hyperlink" Target="https://jira.mongodb.org/secure/attachment/112939/MongoDB_Architecture_Guide.pdf" TargetMode="External"/><Relationship Id="rId8" Type="http://schemas.openxmlformats.org/officeDocument/2006/relationships/hyperlink" Target="https://jira.mongodb.org/secure/attachment/112939/MongoDB_Architecture_Guide.pdf" TargetMode="External"/></Relationships>
</file>

<file path=ppt/slides/_rels/slide104.xml.rels><?xml version="1.0" encoding="UTF-8" standalone="yes"?><Relationships xmlns="http://schemas.openxmlformats.org/package/2006/relationships"><Relationship Id="rId11" Type="http://schemas.openxmlformats.org/officeDocument/2006/relationships/hyperlink" Target="https://jira.mongodb.org/secure/attachment/112939/MongoDB_Architecture_Guide.pdf" TargetMode="External"/><Relationship Id="rId10" Type="http://schemas.openxmlformats.org/officeDocument/2006/relationships/hyperlink" Target="https://jira.mongodb.org/secure/attachment/112939/MongoDB_Architecture_Guide.pdf" TargetMode="External"/><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hyperlink" Target="https://www.theverge.com/2016/1/28/10858250/oracle-java-plugin-deprecation-jdk-9" TargetMode="External"/><Relationship Id="rId4" Type="http://schemas.openxmlformats.org/officeDocument/2006/relationships/hyperlink" Target="https://medium.com/@tejasghalsasi/hadoop-101-getting-started-5d27e7210bb7" TargetMode="External"/><Relationship Id="rId9" Type="http://schemas.openxmlformats.org/officeDocument/2006/relationships/hyperlink" Target="https://jira.mongodb.org/secure/attachment/112939/MongoDB_Architecture_Guide.pdf" TargetMode="External"/><Relationship Id="rId5" Type="http://schemas.openxmlformats.org/officeDocument/2006/relationships/hyperlink" Target="https://www.slideshare.net/wiredtiger/wired-tiger-overview3" TargetMode="External"/><Relationship Id="rId6" Type="http://schemas.openxmlformats.org/officeDocument/2006/relationships/hyperlink" Target="https://code.tutsplus.com/tutorials/create-a-database-cluster-in-the-cloud-with-mongodb-atlas--cms-31840" TargetMode="External"/><Relationship Id="rId7" Type="http://schemas.openxmlformats.org/officeDocument/2006/relationships/hyperlink" Target="https://www.kenwalger.com/blog/nosql/mongodb/mongodb-compass-an-overview/" TargetMode="External"/><Relationship Id="rId8" Type="http://schemas.openxmlformats.org/officeDocument/2006/relationships/hyperlink" Target="https://medium.com/@nparsons08/mongodb-stitch-your-application-backend-delivered-as-a-service-7cf21d979ed" TargetMode="External"/></Relationships>
</file>

<file path=ppt/slides/_rels/slide105.xml.rels><?xml version="1.0" encoding="UTF-8" standalone="yes"?><Relationships xmlns="http://schemas.openxmlformats.org/package/2006/relationships"><Relationship Id="rId11" Type="http://schemas.openxmlformats.org/officeDocument/2006/relationships/hyperlink" Target="https://www.charterselection.com/marketing-job-descriptions/crm-manager-job-description" TargetMode="External"/><Relationship Id="rId10" Type="http://schemas.openxmlformats.org/officeDocument/2006/relationships/hyperlink" Target="https://bit.ly/2V5RMXU" TargetMode="External"/><Relationship Id="rId13" Type="http://schemas.openxmlformats.org/officeDocument/2006/relationships/hyperlink" Target="https://bit.ly/2UudDbN" TargetMode="External"/><Relationship Id="rId12" Type="http://schemas.openxmlformats.org/officeDocument/2006/relationships/hyperlink" Target="https://www.draw.io/" TargetMode="External"/><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hyperlink" Target="https://jira.mongodb.org/secure/attachment/112939/MongoDB_Architecture_Guide.pdf" TargetMode="External"/><Relationship Id="rId4" Type="http://schemas.openxmlformats.org/officeDocument/2006/relationships/hyperlink" Target="https://jira.mongodb.org/secure/attachment/112939/MongoDB_Architecture_Guide.pdf" TargetMode="External"/><Relationship Id="rId9" Type="http://schemas.openxmlformats.org/officeDocument/2006/relationships/hyperlink" Target="https://bit.ly/2NhDzV6" TargetMode="External"/><Relationship Id="rId15" Type="http://schemas.openxmlformats.org/officeDocument/2006/relationships/hyperlink" Target="https://www.datadoghq.com/blog/monitoring-mongodb-performance-metrics-wiredtiger/" TargetMode="External"/><Relationship Id="rId14" Type="http://schemas.openxmlformats.org/officeDocument/2006/relationships/hyperlink" Target="https://docs.mongodb.com/manual/core/schema-validation/" TargetMode="External"/><Relationship Id="rId17" Type="http://schemas.openxmlformats.org/officeDocument/2006/relationships/hyperlink" Target="https://docs.mongodb.com/manual/sharding/" TargetMode="External"/><Relationship Id="rId16" Type="http://schemas.openxmlformats.org/officeDocument/2006/relationships/hyperlink" Target="https://jira.mongodb.org/secure/attachment/.../MongoDB_Architecture_Guide.pdf" TargetMode="External"/><Relationship Id="rId5" Type="http://schemas.openxmlformats.org/officeDocument/2006/relationships/hyperlink" Target="https://bit.ly/2UZCDaO" TargetMode="External"/><Relationship Id="rId19" Type="http://schemas.openxmlformats.org/officeDocument/2006/relationships/hyperlink" Target="https://docs.mongodb.com/ecosystem/drivers/driver-compatibility-reference/" TargetMode="External"/><Relationship Id="rId6" Type="http://schemas.openxmlformats.org/officeDocument/2006/relationships/hyperlink" Target="https://bit.ly/2TY0Az6" TargetMode="External"/><Relationship Id="rId18" Type="http://schemas.openxmlformats.org/officeDocument/2006/relationships/hyperlink" Target="https://docs.mongodb.com/ecosystem/drivers/driver-compatibility-reference/" TargetMode="External"/><Relationship Id="rId7" Type="http://schemas.openxmlformats.org/officeDocument/2006/relationships/hyperlink" Target="https://bit.ly/2SW3I1h" TargetMode="External"/><Relationship Id="rId8" Type="http://schemas.openxmlformats.org/officeDocument/2006/relationships/hyperlink" Target="https://bit.ly/2tvXHKl" TargetMode="External"/></Relationships>
</file>

<file path=ppt/slides/_rels/slide106.xml.rels><?xml version="1.0" encoding="UTF-8" standalone="yes"?><Relationships xmlns="http://schemas.openxmlformats.org/package/2006/relationships"><Relationship Id="rId20" Type="http://schemas.openxmlformats.org/officeDocument/2006/relationships/hyperlink" Target="https://people.cs.pitt.edu/~chang/231/seminars/S06template/templates/release-checklist.html" TargetMode="External"/><Relationship Id="rId11" Type="http://schemas.openxmlformats.org/officeDocument/2006/relationships/hyperlink" Target="https://docs.mongodb.com/manual/core/schema-validation/" TargetMode="External"/><Relationship Id="rId10" Type="http://schemas.openxmlformats.org/officeDocument/2006/relationships/hyperlink" Target="https://docs.mongodb.com/ecosystem/drivers/driver-compatibility-reference/" TargetMode="External"/><Relationship Id="rId13" Type="http://schemas.openxmlformats.org/officeDocument/2006/relationships/hyperlink" Target="https://docs.mongodb.com/manual/faq/concurrency/" TargetMode="External"/><Relationship Id="rId12" Type="http://schemas.openxmlformats.org/officeDocument/2006/relationships/hyperlink" Target="https://jira.mongodb.org/secure/attachment/.../MongoDB_Architecture_Guide.pdf" TargetMode="External"/><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hyperlink" Target="https://www.mongodb.com/compare/mongodb-mysql" TargetMode="External"/><Relationship Id="rId4" Type="http://schemas.openxmlformats.org/officeDocument/2006/relationships/hyperlink" Target="https://www.mongodb.com/compare/mongodb-mysql" TargetMode="External"/><Relationship Id="rId9" Type="http://schemas.openxmlformats.org/officeDocument/2006/relationships/hyperlink" Target="https://smallbusiness.chron.com/average-merchandise-turnover-clothing-stores-18292.html" TargetMode="External"/><Relationship Id="rId15" Type="http://schemas.openxmlformats.org/officeDocument/2006/relationships/hyperlink" Target="https://jira.mongodb.org/secure/attachment/.../MongoDB_Architecture_Guide.pdf" TargetMode="External"/><Relationship Id="rId14" Type="http://schemas.openxmlformats.org/officeDocument/2006/relationships/hyperlink" Target="https://www.datadoghq.com/blog/monitoring-mongodb-performance-metrics-wiredtiger/" TargetMode="External"/><Relationship Id="rId17" Type="http://schemas.openxmlformats.org/officeDocument/2006/relationships/hyperlink" Target="https://www.testbytes.net/blog/bug-tracking-system/" TargetMode="External"/><Relationship Id="rId16" Type="http://schemas.openxmlformats.org/officeDocument/2006/relationships/hyperlink" Target="https://docs.mongodb.com/ecosystem/drivers/driver-compatibility-reference/" TargetMode="External"/><Relationship Id="rId5" Type="http://schemas.openxmlformats.org/officeDocument/2006/relationships/hyperlink" Target="https://jira.mongodb.org/secure/attachment/.../MongoDB_Architecture_Guide.pdf" TargetMode="External"/><Relationship Id="rId19" Type="http://schemas.openxmlformats.org/officeDocument/2006/relationships/hyperlink" Target="http://users.csc.calpoly.edu/~jdalbey/206/Templates/releasechecklist.html" TargetMode="External"/><Relationship Id="rId6" Type="http://schemas.openxmlformats.org/officeDocument/2006/relationships/hyperlink" Target="https://jira.mongodb.org/secure/attachment/.../MongoDB_Architecture_Guide.pdf" TargetMode="External"/><Relationship Id="rId18" Type="http://schemas.openxmlformats.org/officeDocument/2006/relationships/hyperlink" Target="http://www.professionalqa.com/release-criteria-in-software-testing" TargetMode="External"/><Relationship Id="rId7" Type="http://schemas.openxmlformats.org/officeDocument/2006/relationships/hyperlink" Target="https://docs.mongodb.com/manual/faq/concurrency/" TargetMode="External"/><Relationship Id="rId8" Type="http://schemas.openxmlformats.org/officeDocument/2006/relationships/hyperlink" Target="https://www.cnbc.com/2016/12/16/a-260-billion-ticking-time-bomb-the-costly-business-of-retail-returns.html"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hyperlink" Target="https://docs.mongodb.com/manual/introduction/"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hyperlink" Target="https://www.draw.i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hyperlink" Target="https://www.mongodb.com/compare/mongodb-mysql" TargetMode="External"/><Relationship Id="rId5" Type="http://schemas.openxmlformats.org/officeDocument/2006/relationships/hyperlink" Target="https://jira.mongodb.org/secure/attachment/112939/MongoDB_Architecture_Guide.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mongodb.com/compare/mongodb-mysq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mongodb.com/compare/mongodb-mysq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hyperlink" Target="https://jira.mongodb.org/secure/attachment/112939/MongoDB_Architecture_Guide.pdf" TargetMode="External"/><Relationship Id="rId5" Type="http://schemas.openxmlformats.org/officeDocument/2006/relationships/hyperlink" Target="https://jira.mongodb.org/secure/attachment/112939/MongoDB_Architecture_Guide.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jira.mongodb.org/secure/attachment/112939/MongoDB_Architecture_Guide.pdf"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hyperlink" Target="https://jira.mongodb.org/secure/attachment/112939/MongoDB_Architecture_Guide.pdf"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hyperlink" Target="https://jira.mongodb.org/secure/attachment/112939/MongoDB_Architecture_Guide.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jira.mongodb.org/secure/attachment/112939/MongoDB_Architecture_Guide.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jira.mongodb.org/secure/attachment/112939/MongoDB_Architecture_Guide.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jira.mongodb.org/secure/attachment/112939/MongoDB_Architecture_Guide.pdf"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3.png"/><Relationship Id="rId9"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hyperlink" Target="https://www.theverge.com/2016/1/28/10858250/oracle-java-plugin-deprecation-jdk-9" TargetMode="External"/><Relationship Id="rId7" Type="http://schemas.openxmlformats.org/officeDocument/2006/relationships/hyperlink" Target="https://medium.com/@tejasghalsasi/hadoop-101-getting-started-5d27e7210bb7" TargetMode="External"/><Relationship Id="rId8" Type="http://schemas.openxmlformats.org/officeDocument/2006/relationships/hyperlink" Target="https://www.slideshare.net/wiredtiger/wired-tiger-overview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hyperlink" Target="https://code.tutsplus.com/tutorials/create-a-database-cluster-in-the-cloud-with-mongodb-atlas--cms-31840" TargetMode="External"/><Relationship Id="rId7" Type="http://schemas.openxmlformats.org/officeDocument/2006/relationships/hyperlink" Target="https://www.kenwalger.com/blog/nosql/mongodb/mongodb-compass-an-overview/" TargetMode="External"/><Relationship Id="rId8" Type="http://schemas.openxmlformats.org/officeDocument/2006/relationships/hyperlink" Target="https://medium.com/@nparsons08/mongodb-stitch-your-application-backend-delivered-as-a-service-7cf21d979ed"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jira.mongodb.org/secure/attachment/112939/MongoDB_Architecture_Guide.pdf" TargetMode="External"/><Relationship Id="rId4" Type="http://schemas.openxmlformats.org/officeDocument/2006/relationships/hyperlink" Target="https://jira.mongodb.org/secure/attachment/112939/MongoDB_Architecture_Guide.pdf"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jira.mongodb.org/secure/attachment/112939/MongoDB_Architecture_Guide.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jira.mongodb.org/secure/attachment/112939/MongoDB_Architecture_Guide.pdf"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jira.mongodb.org/secure/attachment/112939/MongoDB_Architecture_Guide.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hyperlink" Target="https://bit.ly/2UZCDaO"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hyperlink" Target="https://bit.ly/2TY0Az6"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hyperlink" Target="https://bit.ly/2SW3I1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hyperlink" Target="https://bit.ly/2tvXHK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9.png"/><Relationship Id="rId4" Type="http://schemas.openxmlformats.org/officeDocument/2006/relationships/hyperlink" Target="https://bit.ly/2NhDzV6"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hyperlink" Target="https://bit.ly/2V5RMX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stitchfix.com/abou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hyperlink" Target="https://www.charterselection.com/marketing-job-descriptions/crm-manager-job-descrip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5.png"/><Relationship Id="rId4" Type="http://schemas.openxmlformats.org/officeDocument/2006/relationships/hyperlink" Target="https://bit.ly/2UudDbN"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docs.mongodb.com/manual/core/schema-validation/" TargetMode="External"/><Relationship Id="rId4" Type="http://schemas.openxmlformats.org/officeDocument/2006/relationships/hyperlink" Target="https://www.datadoghq.com/blog/monitoring-mongodb-performance-metrics-wiredtige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jira.mongodb.org/secure/attachment/.../MongoDB_Architecture_Guide.pdf" TargetMode="External"/><Relationship Id="rId4" Type="http://schemas.openxmlformats.org/officeDocument/2006/relationships/hyperlink" Target="https://docs.mongodb.com/manual/sharding/" TargetMode="External"/><Relationship Id="rId5" Type="http://schemas.openxmlformats.org/officeDocument/2006/relationships/hyperlink" Target="https://docs.mongodb.com/ecosystem/drivers/driver-compatibility-referenc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docs.mongodb.com/ecosystem/drivers/driver-compatibility-refer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5.png"/><Relationship Id="rId10" Type="http://schemas.openxmlformats.org/officeDocument/2006/relationships/hyperlink" Target="https://bit.ly/2EgRecs" TargetMode="External"/><Relationship Id="rId9" Type="http://schemas.openxmlformats.org/officeDocument/2006/relationships/hyperlink" Target="https://bit.ly/2BH3gKa" TargetMode="External"/><Relationship Id="rId5" Type="http://schemas.openxmlformats.org/officeDocument/2006/relationships/image" Target="../media/image4.png"/><Relationship Id="rId6" Type="http://schemas.openxmlformats.org/officeDocument/2006/relationships/image" Target="../media/image10.png"/><Relationship Id="rId7" Type="http://schemas.openxmlformats.org/officeDocument/2006/relationships/hyperlink" Target="https://bit.ly/2TVZ4gW" TargetMode="External"/><Relationship Id="rId8" Type="http://schemas.openxmlformats.org/officeDocument/2006/relationships/hyperlink" Target="https://bit.ly/2TWxJv1"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hyperlink" Target="https://www.mongodb.com/compare/mongodb-mysql" TargetMode="External"/><Relationship Id="rId4" Type="http://schemas.openxmlformats.org/officeDocument/2006/relationships/hyperlink" Target="https://www.mongodb.com/compare/mongodb-mysq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jira.mongodb.org/secure/attachment/.../MongoDB_Architecture_Guide.pdf" TargetMode="External"/><Relationship Id="rId4" Type="http://schemas.openxmlformats.org/officeDocument/2006/relationships/hyperlink" Target="https://jira.mongodb.org/secure/attachment/.../MongoDB_Architecture_Guide.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docs.mongodb.com/manual/faq/concurrency/"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hyperlink" Target="https://www.cnbc.com/2016/12/16/a-260-billion-ticking-time-bomb-the-costly-business-of-retail-return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hyperlink" Target="https://smallbusiness.chron.com/average-merchandise-turnover-clothing-stores-18292.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docs.mongodb.com/ecosystem/drivers/driver-compatibility-referen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hyperlink" Target="https://bit.ly/2GvsjUT" TargetMode="External"/><Relationship Id="rId6" Type="http://schemas.openxmlformats.org/officeDocument/2006/relationships/hyperlink" Target="https://bit.ly/2DUcx1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7.png"/><Relationship Id="rId4" Type="http://schemas.openxmlformats.org/officeDocument/2006/relationships/hyperlink" Target="https://www.draw.io/"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bit.ly/2towo4C"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docs.mongodb.com/manual/core/schema-validation/" TargetMode="External"/><Relationship Id="rId4" Type="http://schemas.openxmlformats.org/officeDocument/2006/relationships/hyperlink" Target="https://jira.mongodb.org/secure/attachment/.../MongoDB_Architecture_Guide.pdf" TargetMode="External"/><Relationship Id="rId5" Type="http://schemas.openxmlformats.org/officeDocument/2006/relationships/hyperlink" Target="https://docs.mongodb.com/manual/faq/concurrency/" TargetMode="External"/><Relationship Id="rId6" Type="http://schemas.openxmlformats.org/officeDocument/2006/relationships/hyperlink" Target="https://www.datadoghq.com/blog/monitoring-mongodb-performance-metrics-wiredtiger/" TargetMode="External"/><Relationship Id="rId7" Type="http://schemas.openxmlformats.org/officeDocument/2006/relationships/hyperlink" Target="https://jira.mongodb.org/secure/attachment/.../MongoDB_Architecture_Guide.pdf" TargetMode="External"/><Relationship Id="rId8" Type="http://schemas.openxmlformats.org/officeDocument/2006/relationships/hyperlink" Target="https://docs.mongodb.com/ecosystem/drivers/driver-compatibility-reference/"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hyperlink" Target="https://www.draw.io/"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www.testbytes.net/blog/bug-tracking-system/"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hyperlink" Target="http://users.csc.calpoly.edu/~jdalbey/206/Templates/releasechecklist.html" TargetMode="External"/><Relationship Id="rId4" Type="http://schemas.openxmlformats.org/officeDocument/2006/relationships/hyperlink" Target="https://people.cs.pitt.edu/~chang/231/seminars/S06template/templates/release-checklist.html"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32.png"/><Relationship Id="rId4" Type="http://schemas.openxmlformats.org/officeDocument/2006/relationships/image" Target="../media/image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hyperlink" Target="https://bit.ly/2TVjN4B" TargetMode="External"/><Relationship Id="rId5" Type="http://schemas.openxmlformats.org/officeDocument/2006/relationships/hyperlink" Target="https://smartbear.com/blog/test-and-monitor/5-reasons-its-time-to-ditch-mysql/" TargetMode="External"/><Relationship Id="rId6" Type="http://schemas.openxmlformats.org/officeDocument/2006/relationships/hyperlink" Target="https://www.gridgain.com/resources/blog/5-limitations-mysql-big-data"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25"/>
          <p:cNvSpPr txBox="1"/>
          <p:nvPr>
            <p:ph type="ctrTitle"/>
          </p:nvPr>
        </p:nvSpPr>
        <p:spPr>
          <a:xfrm>
            <a:off x="824000" y="1613825"/>
            <a:ext cx="4956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MSIS 2606 Software Project Management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Final</a:t>
            </a:r>
            <a:r>
              <a:rPr lang="en">
                <a:latin typeface="Nunito"/>
                <a:ea typeface="Nunito"/>
                <a:cs typeface="Nunito"/>
                <a:sym typeface="Nunito"/>
              </a:rPr>
              <a:t> Project </a:t>
            </a:r>
            <a:r>
              <a:rPr lang="en">
                <a:latin typeface="Nunito"/>
                <a:ea typeface="Nunito"/>
                <a:cs typeface="Nunito"/>
                <a:sym typeface="Nunito"/>
              </a:rPr>
              <a:t>Report</a:t>
            </a:r>
            <a:endParaRPr>
              <a:latin typeface="Nunito"/>
              <a:ea typeface="Nunito"/>
              <a:cs typeface="Nunito"/>
              <a:sym typeface="Nunito"/>
            </a:endParaRPr>
          </a:p>
        </p:txBody>
      </p:sp>
      <p:sp>
        <p:nvSpPr>
          <p:cNvPr id="546" name="Google Shape;546;p25"/>
          <p:cNvSpPr txBox="1"/>
          <p:nvPr>
            <p:ph idx="1" type="subTitle"/>
          </p:nvPr>
        </p:nvSpPr>
        <p:spPr>
          <a:xfrm>
            <a:off x="824000" y="3812925"/>
            <a:ext cx="6723900" cy="7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Team 4 </a:t>
            </a:r>
            <a:r>
              <a:rPr lang="en"/>
              <a:t>- Aashka Aradhya | Aishwarya Dingre | Megha Prasad | Megha Sharma | Ritika Mathur | Oleksandr Vozniuk | Yue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34"/>
          <p:cNvSpPr txBox="1"/>
          <p:nvPr>
            <p:ph type="title"/>
          </p:nvPr>
        </p:nvSpPr>
        <p:spPr>
          <a:xfrm>
            <a:off x="1327000" y="2565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Business Requirements</a:t>
            </a:r>
            <a:endParaRPr>
              <a:solidFill>
                <a:srgbClr val="1D7E74"/>
              </a:solidFill>
            </a:endParaRPr>
          </a:p>
        </p:txBody>
      </p:sp>
      <p:sp>
        <p:nvSpPr>
          <p:cNvPr id="658" name="Google Shape;658;p34"/>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 name="Google Shape;659;p34"/>
          <p:cNvGrpSpPr/>
          <p:nvPr/>
        </p:nvGrpSpPr>
        <p:grpSpPr>
          <a:xfrm>
            <a:off x="1680836" y="1315124"/>
            <a:ext cx="1931633" cy="669600"/>
            <a:chOff x="1680836" y="1315124"/>
            <a:chExt cx="1931633" cy="669600"/>
          </a:xfrm>
        </p:grpSpPr>
        <p:cxnSp>
          <p:nvCxnSpPr>
            <p:cNvPr id="660" name="Google Shape;660;p34"/>
            <p:cNvCxnSpPr/>
            <p:nvPr/>
          </p:nvCxnSpPr>
          <p:spPr>
            <a:xfrm>
              <a:off x="3178969" y="1638300"/>
              <a:ext cx="433500" cy="252300"/>
            </a:xfrm>
            <a:prstGeom prst="straightConnector1">
              <a:avLst/>
            </a:prstGeom>
            <a:noFill/>
            <a:ln cap="flat" cmpd="sng" w="19050">
              <a:solidFill>
                <a:srgbClr val="65F0AD"/>
              </a:solidFill>
              <a:prstDash val="solid"/>
              <a:round/>
              <a:headEnd len="med" w="med" type="oval"/>
              <a:tailEnd len="sm" w="sm" type="none"/>
            </a:ln>
          </p:spPr>
        </p:cxnSp>
        <p:sp>
          <p:nvSpPr>
            <p:cNvPr id="661" name="Google Shape;661;p34"/>
            <p:cNvSpPr txBox="1"/>
            <p:nvPr/>
          </p:nvSpPr>
          <p:spPr>
            <a:xfrm>
              <a:off x="1680836" y="1315124"/>
              <a:ext cx="14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Create a 360 degree style profile of each customer by combining new and existing data</a:t>
              </a:r>
              <a:endParaRPr sz="800">
                <a:latin typeface="Roboto"/>
                <a:ea typeface="Roboto"/>
                <a:cs typeface="Roboto"/>
                <a:sym typeface="Roboto"/>
              </a:endParaRPr>
            </a:p>
            <a:p>
              <a:pPr indent="0" lvl="0" marL="0" rtl="0" algn="r">
                <a:lnSpc>
                  <a:spcPct val="115000"/>
                </a:lnSpc>
                <a:spcBef>
                  <a:spcPts val="0"/>
                </a:spcBef>
                <a:spcAft>
                  <a:spcPts val="0"/>
                </a:spcAft>
                <a:buNone/>
              </a:pPr>
              <a:r>
                <a:t/>
              </a:r>
              <a:endParaRPr b="1" sz="800">
                <a:latin typeface="Roboto"/>
                <a:ea typeface="Roboto"/>
                <a:cs typeface="Roboto"/>
                <a:sym typeface="Roboto"/>
              </a:endParaRPr>
            </a:p>
          </p:txBody>
        </p:sp>
      </p:grpSp>
      <p:grpSp>
        <p:nvGrpSpPr>
          <p:cNvPr id="662" name="Google Shape;662;p34"/>
          <p:cNvGrpSpPr/>
          <p:nvPr/>
        </p:nvGrpSpPr>
        <p:grpSpPr>
          <a:xfrm>
            <a:off x="5517319" y="1315125"/>
            <a:ext cx="2444306" cy="669600"/>
            <a:chOff x="5517319" y="1315125"/>
            <a:chExt cx="2444306" cy="669600"/>
          </a:xfrm>
        </p:grpSpPr>
        <p:cxnSp>
          <p:nvCxnSpPr>
            <p:cNvPr id="663" name="Google Shape;663;p34"/>
            <p:cNvCxnSpPr/>
            <p:nvPr/>
          </p:nvCxnSpPr>
          <p:spPr>
            <a:xfrm flipH="1">
              <a:off x="5517319" y="1638300"/>
              <a:ext cx="433500" cy="252300"/>
            </a:xfrm>
            <a:prstGeom prst="straightConnector1">
              <a:avLst/>
            </a:prstGeom>
            <a:noFill/>
            <a:ln cap="flat" cmpd="sng" w="19050">
              <a:solidFill>
                <a:srgbClr val="085631"/>
              </a:solidFill>
              <a:prstDash val="solid"/>
              <a:round/>
              <a:headEnd len="med" w="med" type="oval"/>
              <a:tailEnd len="sm" w="sm" type="none"/>
            </a:ln>
          </p:spPr>
        </p:cxnSp>
        <p:sp>
          <p:nvSpPr>
            <p:cNvPr id="664" name="Google Shape;664;p34"/>
            <p:cNvSpPr txBox="1"/>
            <p:nvPr/>
          </p:nvSpPr>
          <p:spPr>
            <a:xfrm>
              <a:off x="5962125" y="1315125"/>
              <a:ext cx="19995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Create a chatbot module to manage customer feedback and use the data collected to enhance their 360 degree profile </a:t>
              </a:r>
              <a:endParaRPr b="1" sz="800">
                <a:latin typeface="Roboto"/>
                <a:ea typeface="Roboto"/>
                <a:cs typeface="Roboto"/>
                <a:sym typeface="Roboto"/>
              </a:endParaRPr>
            </a:p>
          </p:txBody>
        </p:sp>
      </p:grpSp>
      <p:grpSp>
        <p:nvGrpSpPr>
          <p:cNvPr id="665" name="Google Shape;665;p34"/>
          <p:cNvGrpSpPr/>
          <p:nvPr/>
        </p:nvGrpSpPr>
        <p:grpSpPr>
          <a:xfrm>
            <a:off x="3465475" y="3535140"/>
            <a:ext cx="2274300" cy="1143785"/>
            <a:chOff x="3465475" y="3535140"/>
            <a:chExt cx="2274300" cy="1143785"/>
          </a:xfrm>
        </p:grpSpPr>
        <p:cxnSp>
          <p:nvCxnSpPr>
            <p:cNvPr id="666" name="Google Shape;666;p34"/>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667" name="Google Shape;667;p34"/>
            <p:cNvSpPr txBox="1"/>
            <p:nvPr/>
          </p:nvSpPr>
          <p:spPr>
            <a:xfrm>
              <a:off x="3465475" y="4009325"/>
              <a:ext cx="22743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Real-time metrics to handle inventory management and brand collaborations effectively</a:t>
              </a:r>
              <a:endParaRPr b="1" sz="800">
                <a:latin typeface="Roboto"/>
                <a:ea typeface="Roboto"/>
                <a:cs typeface="Roboto"/>
                <a:sym typeface="Roboto"/>
              </a:endParaRPr>
            </a:p>
          </p:txBody>
        </p:sp>
      </p:grpSp>
      <p:sp>
        <p:nvSpPr>
          <p:cNvPr id="668" name="Google Shape;668;p34"/>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Understand customer preferences</a:t>
            </a:r>
            <a:r>
              <a:rPr b="1" lang="en" sz="1200">
                <a:latin typeface="Roboto"/>
                <a:ea typeface="Roboto"/>
                <a:cs typeface="Roboto"/>
                <a:sym typeface="Roboto"/>
              </a:rPr>
              <a:t> </a:t>
            </a:r>
            <a:endParaRPr sz="1200"/>
          </a:p>
        </p:txBody>
      </p:sp>
      <p:sp>
        <p:nvSpPr>
          <p:cNvPr id="669" name="Google Shape;669;p34"/>
          <p:cNvSpPr/>
          <p:nvPr/>
        </p:nvSpPr>
        <p:spPr>
          <a:xfrm rot="1800047">
            <a:off x="3219843" y="1086434"/>
            <a:ext cx="2690936" cy="2690936"/>
          </a:xfrm>
          <a:prstGeom prst="blockArc">
            <a:avLst>
              <a:gd fmla="val 14414370" name="adj1"/>
              <a:gd fmla="val 694" name="adj2"/>
              <a:gd fmla="val 9562" name="adj3"/>
            </a:avLst>
          </a:prstGeom>
          <a:solidFill>
            <a:srgbClr val="08563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4"/>
          <p:cNvSpPr/>
          <p:nvPr/>
        </p:nvSpPr>
        <p:spPr>
          <a:xfrm flipH="1" rot="-1800047">
            <a:off x="3221956" y="1086434"/>
            <a:ext cx="2690936" cy="2690936"/>
          </a:xfrm>
          <a:prstGeom prst="blockArc">
            <a:avLst>
              <a:gd fmla="val 14348563" name="adj1"/>
              <a:gd fmla="val 21472873" name="adj2"/>
              <a:gd fmla="val 9381" name="adj3"/>
            </a:avLst>
          </a:prstGeom>
          <a:solidFill>
            <a:srgbClr val="65F0AD"/>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4"/>
          <p:cNvSpPr/>
          <p:nvPr/>
        </p:nvSpPr>
        <p:spPr>
          <a:xfrm rot="-8100000">
            <a:off x="4382715" y="1027393"/>
            <a:ext cx="363170" cy="363170"/>
          </a:xfrm>
          <a:prstGeom prst="rtTriangle">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4"/>
          <p:cNvSpPr/>
          <p:nvPr/>
        </p:nvSpPr>
        <p:spPr>
          <a:xfrm flipH="1" rot="-9000757">
            <a:off x="3220953" y="1084808"/>
            <a:ext cx="2690226" cy="2690226"/>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4"/>
          <p:cNvSpPr/>
          <p:nvPr/>
        </p:nvSpPr>
        <p:spPr>
          <a:xfrm rot="-1027861">
            <a:off x="5485874" y="2849832"/>
            <a:ext cx="312672" cy="312672"/>
          </a:xfrm>
          <a:prstGeom prst="rtTriangl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4"/>
          <p:cNvSpPr/>
          <p:nvPr/>
        </p:nvSpPr>
        <p:spPr>
          <a:xfrm rot="6359841">
            <a:off x="3315801" y="2847762"/>
            <a:ext cx="363580" cy="36358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1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Success</a:t>
            </a:r>
            <a:r>
              <a:rPr lang="en"/>
              <a:t> </a:t>
            </a:r>
            <a:r>
              <a:rPr lang="en" sz="3000">
                <a:solidFill>
                  <a:srgbClr val="1D7E74"/>
                </a:solidFill>
                <a:latin typeface="Nunito"/>
                <a:ea typeface="Nunito"/>
                <a:cs typeface="Nunito"/>
                <a:sym typeface="Nunito"/>
              </a:rPr>
              <a:t>Metrics - IT</a:t>
            </a:r>
            <a:endParaRPr/>
          </a:p>
        </p:txBody>
      </p:sp>
      <p:grpSp>
        <p:nvGrpSpPr>
          <p:cNvPr id="1554" name="Google Shape;1554;p124"/>
          <p:cNvGrpSpPr/>
          <p:nvPr/>
        </p:nvGrpSpPr>
        <p:grpSpPr>
          <a:xfrm>
            <a:off x="1304736" y="1556022"/>
            <a:ext cx="6534523" cy="670508"/>
            <a:chOff x="1431325" y="2473833"/>
            <a:chExt cx="6566700" cy="670508"/>
          </a:xfrm>
        </p:grpSpPr>
        <p:sp>
          <p:nvSpPr>
            <p:cNvPr id="1555" name="Google Shape;1555;p124"/>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24"/>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Database solution adopted should limit latency to no more than 3 seconds</a:t>
              </a:r>
              <a:endParaRPr>
                <a:solidFill>
                  <a:srgbClr val="FFFFFF"/>
                </a:solidFill>
                <a:latin typeface="Roboto"/>
                <a:ea typeface="Roboto"/>
                <a:cs typeface="Roboto"/>
                <a:sym typeface="Roboto"/>
              </a:endParaRPr>
            </a:p>
          </p:txBody>
        </p:sp>
        <p:sp>
          <p:nvSpPr>
            <p:cNvPr id="1557" name="Google Shape;1557;p124"/>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24"/>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24"/>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24"/>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3s</a:t>
              </a:r>
              <a:endParaRPr sz="1800">
                <a:solidFill>
                  <a:srgbClr val="FFFFFF"/>
                </a:solidFill>
                <a:latin typeface="Roboto Light"/>
                <a:ea typeface="Roboto Light"/>
                <a:cs typeface="Roboto Light"/>
                <a:sym typeface="Roboto Light"/>
              </a:endParaRPr>
            </a:p>
          </p:txBody>
        </p:sp>
      </p:grpSp>
      <p:grpSp>
        <p:nvGrpSpPr>
          <p:cNvPr id="1561" name="Google Shape;1561;p124"/>
          <p:cNvGrpSpPr/>
          <p:nvPr/>
        </p:nvGrpSpPr>
        <p:grpSpPr>
          <a:xfrm>
            <a:off x="1304736" y="2226522"/>
            <a:ext cx="6534523" cy="670508"/>
            <a:chOff x="1431325" y="2473833"/>
            <a:chExt cx="6566700" cy="670508"/>
          </a:xfrm>
        </p:grpSpPr>
        <p:sp>
          <p:nvSpPr>
            <p:cNvPr id="1562" name="Google Shape;1562;p124"/>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24"/>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Average package frequency should increase by 10% over 3 years</a:t>
              </a:r>
              <a:endParaRPr>
                <a:solidFill>
                  <a:srgbClr val="FFFFFF"/>
                </a:solidFill>
                <a:latin typeface="Roboto"/>
                <a:ea typeface="Roboto"/>
                <a:cs typeface="Roboto"/>
                <a:sym typeface="Roboto"/>
              </a:endParaRPr>
            </a:p>
          </p:txBody>
        </p:sp>
        <p:sp>
          <p:nvSpPr>
            <p:cNvPr id="1564" name="Google Shape;1564;p124"/>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24"/>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24"/>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24"/>
            <p:cNvSpPr/>
            <p:nvPr/>
          </p:nvSpPr>
          <p:spPr>
            <a:xfrm>
              <a:off x="2025174" y="2616786"/>
              <a:ext cx="7176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20</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grpSp>
        <p:nvGrpSpPr>
          <p:cNvPr id="1568" name="Google Shape;1568;p124"/>
          <p:cNvGrpSpPr/>
          <p:nvPr/>
        </p:nvGrpSpPr>
        <p:grpSpPr>
          <a:xfrm>
            <a:off x="1304736" y="2897022"/>
            <a:ext cx="6534523" cy="670508"/>
            <a:chOff x="1431325" y="2473833"/>
            <a:chExt cx="6566700" cy="670508"/>
          </a:xfrm>
        </p:grpSpPr>
        <p:sp>
          <p:nvSpPr>
            <p:cNvPr id="1569" name="Google Shape;1569;p124"/>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24"/>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Average package volume should increase by 10% over 3 years</a:t>
              </a:r>
              <a:endParaRPr>
                <a:solidFill>
                  <a:srgbClr val="FFFFFF"/>
                </a:solidFill>
                <a:latin typeface="Roboto"/>
                <a:ea typeface="Roboto"/>
                <a:cs typeface="Roboto"/>
                <a:sym typeface="Roboto"/>
              </a:endParaRPr>
            </a:p>
          </p:txBody>
        </p:sp>
        <p:sp>
          <p:nvSpPr>
            <p:cNvPr id="1571" name="Google Shape;1571;p124"/>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24"/>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24"/>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24"/>
            <p:cNvSpPr/>
            <p:nvPr/>
          </p:nvSpPr>
          <p:spPr>
            <a:xfrm>
              <a:off x="2025174" y="2616786"/>
              <a:ext cx="7176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20</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grpSp>
        <p:nvGrpSpPr>
          <p:cNvPr id="1575" name="Google Shape;1575;p124"/>
          <p:cNvGrpSpPr/>
          <p:nvPr/>
        </p:nvGrpSpPr>
        <p:grpSpPr>
          <a:xfrm>
            <a:off x="1304748" y="3567522"/>
            <a:ext cx="6534523" cy="670508"/>
            <a:chOff x="1431325" y="2473833"/>
            <a:chExt cx="6566700" cy="670508"/>
          </a:xfrm>
        </p:grpSpPr>
        <p:sp>
          <p:nvSpPr>
            <p:cNvPr id="1576" name="Google Shape;1576;p124"/>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24"/>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Reduce the average grievance resolution time by at least 30%</a:t>
              </a:r>
              <a:endParaRPr>
                <a:solidFill>
                  <a:srgbClr val="FFFFFF"/>
                </a:solidFill>
                <a:latin typeface="Roboto"/>
                <a:ea typeface="Roboto"/>
                <a:cs typeface="Roboto"/>
                <a:sym typeface="Roboto"/>
              </a:endParaRPr>
            </a:p>
          </p:txBody>
        </p:sp>
        <p:sp>
          <p:nvSpPr>
            <p:cNvPr id="1578" name="Google Shape;1578;p124"/>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24"/>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24"/>
            <p:cNvSpPr/>
            <p:nvPr/>
          </p:nvSpPr>
          <p:spPr>
            <a:xfrm>
              <a:off x="2025188" y="2616786"/>
              <a:ext cx="7176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30</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125"/>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References</a:t>
            </a:r>
            <a:endParaRPr>
              <a:latin typeface="Nunito"/>
              <a:ea typeface="Nunito"/>
              <a:cs typeface="Nunito"/>
              <a:sym typeface="Nunito"/>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0" name="Shape 1590"/>
        <p:cNvGrpSpPr/>
        <p:nvPr/>
      </p:nvGrpSpPr>
      <p:grpSpPr>
        <a:xfrm>
          <a:off x="0" y="0"/>
          <a:ext cx="0" cy="0"/>
          <a:chOff x="0" y="0"/>
          <a:chExt cx="0" cy="0"/>
        </a:xfrm>
      </p:grpSpPr>
      <p:sp>
        <p:nvSpPr>
          <p:cNvPr id="1591" name="Google Shape;1591;p12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1592" name="Google Shape;1592;p126"/>
          <p:cNvSpPr txBox="1"/>
          <p:nvPr>
            <p:ph idx="1" type="body"/>
          </p:nvPr>
        </p:nvSpPr>
        <p:spPr>
          <a:xfrm>
            <a:off x="1303800" y="1294250"/>
            <a:ext cx="7030500" cy="323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1.  Mission Statement: </a:t>
            </a:r>
            <a:r>
              <a:rPr lang="en" sz="1100" u="sng">
                <a:solidFill>
                  <a:schemeClr val="accent5"/>
                </a:solidFill>
                <a:hlinkClick r:id="rId3"/>
              </a:rPr>
              <a:t>https://www.stitchfix.com/about</a:t>
            </a:r>
            <a:r>
              <a:rPr lang="en"/>
              <a:t> </a:t>
            </a:r>
            <a:r>
              <a:rPr lang="en" sz="1100"/>
              <a:t>(Slide 3)</a:t>
            </a:r>
            <a:endParaRPr sz="1100"/>
          </a:p>
          <a:p>
            <a:pPr indent="0" lvl="0" marL="0" rtl="0" algn="l">
              <a:lnSpc>
                <a:spcPct val="100000"/>
              </a:lnSpc>
              <a:spcBef>
                <a:spcPts val="0"/>
              </a:spcBef>
              <a:spcAft>
                <a:spcPts val="0"/>
              </a:spcAft>
              <a:buNone/>
            </a:pPr>
            <a:r>
              <a:rPr lang="en" sz="1100">
                <a:solidFill>
                  <a:srgbClr val="000000"/>
                </a:solidFill>
              </a:rPr>
              <a:t>2. Confused Shopper Image: </a:t>
            </a:r>
            <a:r>
              <a:rPr lang="en" sz="1100" u="sng">
                <a:solidFill>
                  <a:schemeClr val="accent5"/>
                </a:solidFill>
                <a:hlinkClick r:id="rId4"/>
              </a:rPr>
              <a:t>https://bit.ly/2TVZ4gW</a:t>
            </a:r>
            <a:r>
              <a:rPr lang="en" sz="1100">
                <a:solidFill>
                  <a:srgbClr val="000000"/>
                </a:solidFill>
              </a:rPr>
              <a:t> </a:t>
            </a:r>
            <a:r>
              <a:rPr lang="en" sz="1100"/>
              <a:t>(Slide 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 Survey Image: </a:t>
            </a:r>
            <a:r>
              <a:rPr lang="en" sz="1100" u="sng">
                <a:solidFill>
                  <a:schemeClr val="accent5"/>
                </a:solidFill>
                <a:hlinkClick r:id="rId5"/>
              </a:rPr>
              <a:t>https://bit.ly/2TWxJv1</a:t>
            </a:r>
            <a:r>
              <a:rPr lang="en" sz="1100">
                <a:solidFill>
                  <a:srgbClr val="000000"/>
                </a:solidFill>
              </a:rPr>
              <a:t> </a:t>
            </a:r>
            <a:r>
              <a:rPr lang="en" sz="1100"/>
              <a:t>(Slide 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4. Delivery Person Image: </a:t>
            </a:r>
            <a:r>
              <a:rPr lang="en" sz="1100" u="sng">
                <a:solidFill>
                  <a:schemeClr val="accent5"/>
                </a:solidFill>
                <a:hlinkClick r:id="rId6"/>
              </a:rPr>
              <a:t>https://bit.ly/2BH3gKa</a:t>
            </a:r>
            <a:r>
              <a:rPr lang="en" sz="1100">
                <a:solidFill>
                  <a:srgbClr val="000000"/>
                </a:solidFill>
              </a:rPr>
              <a:t> </a:t>
            </a:r>
            <a:r>
              <a:rPr lang="en" sz="1100"/>
              <a:t>(Slide 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5. Happy Shopper Image: </a:t>
            </a:r>
            <a:r>
              <a:rPr lang="en" sz="1100" u="sng">
                <a:solidFill>
                  <a:schemeClr val="accent5"/>
                </a:solidFill>
                <a:hlinkClick r:id="rId7"/>
              </a:rPr>
              <a:t>https://bit.ly/2EgRecs</a:t>
            </a:r>
            <a:r>
              <a:rPr lang="en" sz="1100"/>
              <a:t> (Slide 5)</a:t>
            </a:r>
            <a:endParaRPr sz="1100"/>
          </a:p>
          <a:p>
            <a:pPr indent="0" lvl="0" marL="0" rtl="0" algn="l">
              <a:lnSpc>
                <a:spcPct val="100000"/>
              </a:lnSpc>
              <a:spcBef>
                <a:spcPts val="0"/>
              </a:spcBef>
              <a:spcAft>
                <a:spcPts val="0"/>
              </a:spcAft>
              <a:buNone/>
            </a:pPr>
            <a:r>
              <a:rPr lang="en" sz="1100">
                <a:solidFill>
                  <a:srgbClr val="000000"/>
                </a:solidFill>
              </a:rPr>
              <a:t>6. Brands Image: </a:t>
            </a:r>
            <a:r>
              <a:rPr lang="en" sz="1100" u="sng">
                <a:solidFill>
                  <a:schemeClr val="accent5"/>
                </a:solidFill>
                <a:hlinkClick r:id="rId8"/>
              </a:rPr>
              <a:t>https://bit.ly/2GvsjUT</a:t>
            </a:r>
            <a:r>
              <a:rPr lang="en" sz="1100">
                <a:solidFill>
                  <a:srgbClr val="000000"/>
                </a:solidFill>
              </a:rPr>
              <a:t> (</a:t>
            </a:r>
            <a:r>
              <a:rPr lang="en" sz="1100"/>
              <a:t>Slide 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7. Diverse Shoppers Image: </a:t>
            </a:r>
            <a:r>
              <a:rPr lang="en" sz="1100" u="sng">
                <a:solidFill>
                  <a:schemeClr val="accent5"/>
                </a:solidFill>
                <a:hlinkClick r:id="rId9"/>
              </a:rPr>
              <a:t>https://bit.ly/2DUcx1S</a:t>
            </a:r>
            <a:r>
              <a:rPr lang="en" sz="1100">
                <a:solidFill>
                  <a:srgbClr val="000000"/>
                </a:solidFill>
              </a:rPr>
              <a:t> (</a:t>
            </a:r>
            <a:r>
              <a:rPr lang="en" sz="1100"/>
              <a:t>Slide 6)</a:t>
            </a:r>
            <a:endParaRPr sz="1100"/>
          </a:p>
          <a:p>
            <a:pPr indent="0" lvl="0" marL="0" rtl="0" algn="l">
              <a:lnSpc>
                <a:spcPct val="100000"/>
              </a:lnSpc>
              <a:spcBef>
                <a:spcPts val="0"/>
              </a:spcBef>
              <a:spcAft>
                <a:spcPts val="0"/>
              </a:spcAft>
              <a:buNone/>
            </a:pPr>
            <a:r>
              <a:rPr lang="en" sz="1100">
                <a:solidFill>
                  <a:srgbClr val="000000"/>
                </a:solidFill>
              </a:rPr>
              <a:t>8. Growth Image: </a:t>
            </a:r>
            <a:r>
              <a:rPr lang="en" sz="1100" u="sng">
                <a:solidFill>
                  <a:schemeClr val="accent5"/>
                </a:solidFill>
                <a:hlinkClick r:id="rId10"/>
              </a:rPr>
              <a:t>https://bit.ly/2towo4C</a:t>
            </a:r>
            <a:r>
              <a:rPr lang="en" sz="1100">
                <a:solidFill>
                  <a:srgbClr val="000000"/>
                </a:solidFill>
              </a:rPr>
              <a:t> (</a:t>
            </a:r>
            <a:r>
              <a:rPr lang="en" sz="1100"/>
              <a:t>Slide 7)</a:t>
            </a:r>
            <a:endParaRPr sz="1100"/>
          </a:p>
          <a:p>
            <a:pPr indent="0" lvl="0" marL="0" rtl="0" algn="l">
              <a:lnSpc>
                <a:spcPct val="100000"/>
              </a:lnSpc>
              <a:spcBef>
                <a:spcPts val="0"/>
              </a:spcBef>
              <a:spcAft>
                <a:spcPts val="0"/>
              </a:spcAft>
              <a:buNone/>
            </a:pPr>
            <a:r>
              <a:rPr lang="en" sz="1100">
                <a:solidFill>
                  <a:srgbClr val="000000"/>
                </a:solidFill>
              </a:rPr>
              <a:t>9. Existing System Flowchart drawn using: </a:t>
            </a:r>
            <a:r>
              <a:rPr lang="en" sz="1100" u="sng">
                <a:solidFill>
                  <a:schemeClr val="accent5"/>
                </a:solidFill>
                <a:hlinkClick r:id="rId11"/>
              </a:rPr>
              <a:t>https://www.draw.io/</a:t>
            </a:r>
            <a:r>
              <a:rPr lang="en" sz="1100">
                <a:solidFill>
                  <a:srgbClr val="000000"/>
                </a:solidFill>
              </a:rPr>
              <a:t> (</a:t>
            </a:r>
            <a:r>
              <a:rPr lang="en" sz="1100"/>
              <a:t>Slide 8)</a:t>
            </a:r>
            <a:endParaRPr sz="1100"/>
          </a:p>
          <a:p>
            <a:pPr indent="0" lvl="0" marL="0" rtl="0" algn="l">
              <a:lnSpc>
                <a:spcPct val="100000"/>
              </a:lnSpc>
              <a:spcBef>
                <a:spcPts val="0"/>
              </a:spcBef>
              <a:spcAft>
                <a:spcPts val="0"/>
              </a:spcAft>
              <a:buNone/>
            </a:pPr>
            <a:r>
              <a:rPr lang="en" sz="1100">
                <a:solidFill>
                  <a:srgbClr val="000000"/>
                </a:solidFill>
              </a:rPr>
              <a:t>10. Overwhelmed Person Image: </a:t>
            </a:r>
            <a:r>
              <a:rPr lang="en" sz="1100" u="sng">
                <a:solidFill>
                  <a:schemeClr val="accent5"/>
                </a:solidFill>
                <a:hlinkClick r:id="rId12"/>
              </a:rPr>
              <a:t>https://bit.ly/2TVjN4B</a:t>
            </a:r>
            <a:r>
              <a:rPr lang="en" sz="1100">
                <a:solidFill>
                  <a:srgbClr val="000000"/>
                </a:solidFill>
              </a:rPr>
              <a:t> (</a:t>
            </a:r>
            <a:r>
              <a:rPr lang="en" sz="1100"/>
              <a:t>Slide 9)</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11.  MySQL Oracle owned, not community driven: </a:t>
            </a:r>
            <a:r>
              <a:rPr lang="en" sz="1100" u="sng">
                <a:solidFill>
                  <a:schemeClr val="accent5"/>
                </a:solidFill>
                <a:hlinkClick r:id="rId13"/>
              </a:rPr>
              <a:t>https://smartbear.com/blog/test-and-monitor/5-reasons-its-time-to-ditch-mysql/</a:t>
            </a:r>
            <a:r>
              <a:rPr lang="en" sz="1100">
                <a:solidFill>
                  <a:srgbClr val="000000"/>
                </a:solidFill>
              </a:rPr>
              <a:t> (</a:t>
            </a:r>
            <a:r>
              <a:rPr lang="en" sz="1100"/>
              <a:t>Slide 9)</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12. MySQL Scalability issue: </a:t>
            </a:r>
            <a:r>
              <a:rPr lang="en" sz="1100" u="sng">
                <a:solidFill>
                  <a:schemeClr val="accent5"/>
                </a:solidFill>
                <a:hlinkClick r:id="rId14"/>
              </a:rPr>
              <a:t>https://www.gridgain.com/resources/blog/5-limitations-mysql-big-data</a:t>
            </a:r>
            <a:r>
              <a:rPr lang="en" sz="1100"/>
              <a:t> </a:t>
            </a:r>
            <a:r>
              <a:rPr lang="en" sz="1100">
                <a:solidFill>
                  <a:srgbClr val="000000"/>
                </a:solidFill>
              </a:rPr>
              <a:t>(</a:t>
            </a:r>
            <a:r>
              <a:rPr lang="en" sz="1100"/>
              <a:t>Slide 9)</a:t>
            </a:r>
            <a:endParaRPr sz="1100"/>
          </a:p>
          <a:p>
            <a:pPr indent="0" lvl="0" marL="0" rtl="0" algn="l">
              <a:spcBef>
                <a:spcPts val="0"/>
              </a:spcBef>
              <a:spcAft>
                <a:spcPts val="0"/>
              </a:spcAft>
              <a:buNone/>
            </a:pPr>
            <a:r>
              <a:rPr lang="en" sz="1100">
                <a:solidFill>
                  <a:srgbClr val="000000"/>
                </a:solidFill>
              </a:rPr>
              <a:t>13. Features of MongoDB: </a:t>
            </a:r>
            <a:r>
              <a:rPr lang="en" sz="1100" u="sng">
                <a:solidFill>
                  <a:schemeClr val="accent5"/>
                </a:solidFill>
                <a:hlinkClick r:id="rId15"/>
              </a:rPr>
              <a:t>https://docs.mongodb.com/manual/introduction/</a:t>
            </a:r>
            <a:r>
              <a:rPr lang="en" sz="1100">
                <a:solidFill>
                  <a:srgbClr val="000000"/>
                </a:solidFill>
              </a:rPr>
              <a:t> (</a:t>
            </a:r>
            <a:r>
              <a:rPr lang="en" sz="1100"/>
              <a:t>Slide 11)</a:t>
            </a:r>
            <a:endParaRPr sz="1100"/>
          </a:p>
          <a:p>
            <a:pPr indent="0" lvl="0" marL="0" rtl="0" algn="l">
              <a:spcBef>
                <a:spcPts val="0"/>
              </a:spcBef>
              <a:spcAft>
                <a:spcPts val="0"/>
              </a:spcAft>
              <a:buNone/>
            </a:pPr>
            <a:r>
              <a:rPr lang="en" sz="1100">
                <a:solidFill>
                  <a:srgbClr val="000000"/>
                </a:solidFill>
              </a:rPr>
              <a:t>14. Proposed System Flow Chart drawn using: </a:t>
            </a:r>
            <a:r>
              <a:rPr lang="en" sz="1100" u="sng">
                <a:solidFill>
                  <a:schemeClr val="accent5"/>
                </a:solidFill>
                <a:hlinkClick r:id="rId16"/>
              </a:rPr>
              <a:t>https://www.draw.io/</a:t>
            </a:r>
            <a:r>
              <a:rPr lang="en" sz="1100">
                <a:solidFill>
                  <a:srgbClr val="000000"/>
                </a:solidFill>
              </a:rPr>
              <a:t> (</a:t>
            </a:r>
            <a:r>
              <a:rPr lang="en" sz="1100"/>
              <a:t>Slide 12)</a:t>
            </a:r>
            <a:endParaRPr sz="1100"/>
          </a:p>
          <a:p>
            <a:pPr indent="0" lvl="0" marL="0" rtl="0" algn="l">
              <a:lnSpc>
                <a:spcPct val="100000"/>
              </a:lnSpc>
              <a:spcBef>
                <a:spcPts val="0"/>
              </a:spcBef>
              <a:spcAft>
                <a:spcPts val="0"/>
              </a:spcAft>
              <a:buNone/>
            </a:pPr>
            <a:r>
              <a:rPr lang="en" sz="1100">
                <a:solidFill>
                  <a:srgbClr val="000000"/>
                </a:solidFill>
              </a:rPr>
              <a:t>15. Developer productivity is increased with JSON Documents: </a:t>
            </a:r>
            <a:r>
              <a:rPr lang="en" sz="1100" u="sng">
                <a:solidFill>
                  <a:schemeClr val="accent5"/>
                </a:solidFill>
                <a:hlinkClick r:id="rId17"/>
              </a:rPr>
              <a:t>https://www.mongodb.com/compare/mongodb-mysql</a:t>
            </a:r>
            <a:r>
              <a:rPr lang="en" sz="1100">
                <a:solidFill>
                  <a:srgbClr val="000000"/>
                </a:solidFill>
              </a:rPr>
              <a:t> (</a:t>
            </a:r>
            <a:r>
              <a:rPr lang="en" sz="1100"/>
              <a:t>Slide 15)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16. Document storage Image: </a:t>
            </a:r>
            <a:r>
              <a:rPr lang="en" sz="1100" u="sng">
                <a:solidFill>
                  <a:schemeClr val="accent5"/>
                </a:solidFill>
                <a:hlinkClick r:id="rId18"/>
              </a:rPr>
              <a:t>https://jira.mongodb.org/secure/attachment/.../MongoDB_Architecture_Guide.pdf</a:t>
            </a:r>
            <a:r>
              <a:rPr lang="en" sz="1100"/>
              <a:t> </a:t>
            </a:r>
            <a:r>
              <a:rPr lang="en" sz="1100">
                <a:solidFill>
                  <a:srgbClr val="000000"/>
                </a:solidFill>
              </a:rPr>
              <a:t>(</a:t>
            </a:r>
            <a:r>
              <a:rPr lang="en" sz="1100"/>
              <a:t>Slide 15)</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1598" name="Google Shape;1598;p127"/>
          <p:cNvSpPr txBox="1"/>
          <p:nvPr>
            <p:ph idx="1" type="body"/>
          </p:nvPr>
        </p:nvSpPr>
        <p:spPr>
          <a:xfrm>
            <a:off x="1303800" y="1294250"/>
            <a:ext cx="7030500" cy="323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17. MySQL’s JSON data type does not bring the developer productivity: </a:t>
            </a:r>
            <a:r>
              <a:rPr lang="en" sz="1100" u="sng">
                <a:solidFill>
                  <a:schemeClr val="accent5"/>
                </a:solidFill>
                <a:hlinkClick r:id="rId3"/>
              </a:rPr>
              <a:t>https://www.mongodb.com/compare/mongodb-mysql</a:t>
            </a:r>
            <a:r>
              <a:rPr lang="en" sz="1100">
                <a:solidFill>
                  <a:srgbClr val="000000"/>
                </a:solidFill>
              </a:rPr>
              <a:t> (</a:t>
            </a:r>
            <a:r>
              <a:rPr lang="en" sz="1100"/>
              <a:t>Slide 16)</a:t>
            </a:r>
            <a:endParaRPr sz="1100"/>
          </a:p>
          <a:p>
            <a:pPr indent="0" lvl="0" marL="0" rtl="0" algn="l">
              <a:lnSpc>
                <a:spcPct val="100000"/>
              </a:lnSpc>
              <a:spcBef>
                <a:spcPts val="0"/>
              </a:spcBef>
              <a:spcAft>
                <a:spcPts val="0"/>
              </a:spcAft>
              <a:buNone/>
            </a:pPr>
            <a:r>
              <a:rPr lang="en" sz="1100">
                <a:solidFill>
                  <a:srgbClr val="000000"/>
                </a:solidFill>
              </a:rPr>
              <a:t>18. MySQL’s JSON data type does not bring the developer productivity: </a:t>
            </a:r>
            <a:r>
              <a:rPr lang="en" sz="1100" u="sng">
                <a:solidFill>
                  <a:schemeClr val="accent5"/>
                </a:solidFill>
                <a:hlinkClick r:id="rId4"/>
              </a:rPr>
              <a:t>https://www.mongodb.com/compare/mongodb-mysql</a:t>
            </a:r>
            <a:r>
              <a:rPr lang="en" sz="1100"/>
              <a:t> </a:t>
            </a:r>
            <a:r>
              <a:rPr lang="en" sz="1100">
                <a:solidFill>
                  <a:srgbClr val="000000"/>
                </a:solidFill>
              </a:rPr>
              <a:t>(</a:t>
            </a:r>
            <a:r>
              <a:rPr lang="en" sz="1100"/>
              <a:t>Slide 17)</a:t>
            </a:r>
            <a:endParaRPr sz="1100"/>
          </a:p>
          <a:p>
            <a:pPr indent="0" lvl="0" marL="0" rtl="0" algn="l">
              <a:lnSpc>
                <a:spcPct val="100000"/>
              </a:lnSpc>
              <a:spcBef>
                <a:spcPts val="0"/>
              </a:spcBef>
              <a:spcAft>
                <a:spcPts val="0"/>
              </a:spcAft>
              <a:buNone/>
            </a:pPr>
            <a:r>
              <a:rPr lang="en" sz="1100">
                <a:solidFill>
                  <a:srgbClr val="000000"/>
                </a:solidFill>
              </a:rPr>
              <a:t>19. MongoDB maintains multiple copies of data: </a:t>
            </a:r>
            <a:r>
              <a:rPr lang="en" sz="1100" u="sng">
                <a:solidFill>
                  <a:schemeClr val="accent5"/>
                </a:solidFill>
                <a:hlinkClick r:id="rId5"/>
              </a:rPr>
              <a:t>https://jira.mongodb.org/secure/attachment/.../MongoDB_Architecture_Guide.pdf</a:t>
            </a:r>
            <a:r>
              <a:rPr lang="en" sz="1100">
                <a:solidFill>
                  <a:srgbClr val="000000"/>
                </a:solidFill>
              </a:rPr>
              <a:t> (</a:t>
            </a:r>
            <a:r>
              <a:rPr lang="en" sz="1100"/>
              <a:t>Slide 18)</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20. Replication Image: </a:t>
            </a:r>
            <a:r>
              <a:rPr lang="en" sz="1100" u="sng">
                <a:solidFill>
                  <a:schemeClr val="accent5"/>
                </a:solidFill>
                <a:hlinkClick r:id="rId6"/>
              </a:rPr>
              <a:t>https://jira.mongodb.org/secure/attachment/.../MongoDB_Architecture_Guide.pdf</a:t>
            </a:r>
            <a:r>
              <a:rPr lang="en" sz="1100">
                <a:solidFill>
                  <a:srgbClr val="000000"/>
                </a:solidFill>
              </a:rPr>
              <a:t> (</a:t>
            </a:r>
            <a:r>
              <a:rPr lang="en" sz="1100"/>
              <a:t>Slide 18)</a:t>
            </a:r>
            <a:endParaRPr sz="1100"/>
          </a:p>
          <a:p>
            <a:pPr indent="0" lvl="0" marL="0" rtl="0" algn="l">
              <a:lnSpc>
                <a:spcPct val="100000"/>
              </a:lnSpc>
              <a:spcBef>
                <a:spcPts val="0"/>
              </a:spcBef>
              <a:spcAft>
                <a:spcPts val="0"/>
              </a:spcAft>
              <a:buNone/>
            </a:pPr>
            <a:r>
              <a:rPr lang="en" sz="1100">
                <a:solidFill>
                  <a:srgbClr val="000000"/>
                </a:solidFill>
              </a:rPr>
              <a:t>21. Querying and Visualizing Data: </a:t>
            </a:r>
            <a:r>
              <a:rPr lang="en" sz="1100" u="sng">
                <a:solidFill>
                  <a:schemeClr val="accent5"/>
                </a:solidFill>
                <a:hlinkClick r:id="rId7"/>
              </a:rPr>
              <a:t>https://jira.mongodb.org/secure/attachment/.../MongoDB_Architecture_Guide.pdf</a:t>
            </a:r>
            <a:r>
              <a:rPr lang="en" sz="1100"/>
              <a:t> </a:t>
            </a:r>
            <a:r>
              <a:rPr lang="en" sz="1100">
                <a:solidFill>
                  <a:srgbClr val="000000"/>
                </a:solidFill>
              </a:rPr>
              <a:t>(</a:t>
            </a:r>
            <a:r>
              <a:rPr lang="en" sz="1100"/>
              <a:t>Slide 19)</a:t>
            </a:r>
            <a:endParaRPr sz="1100"/>
          </a:p>
          <a:p>
            <a:pPr indent="0" lvl="0" marL="0" rtl="0" algn="l">
              <a:lnSpc>
                <a:spcPct val="100000"/>
              </a:lnSpc>
              <a:spcBef>
                <a:spcPts val="0"/>
              </a:spcBef>
              <a:spcAft>
                <a:spcPts val="0"/>
              </a:spcAft>
              <a:buNone/>
            </a:pPr>
            <a:r>
              <a:rPr lang="en" sz="1100">
                <a:solidFill>
                  <a:srgbClr val="000000"/>
                </a:solidFill>
              </a:rPr>
              <a:t>22. Auto-Sharding: </a:t>
            </a:r>
            <a:r>
              <a:rPr lang="en" sz="1100" u="sng">
                <a:solidFill>
                  <a:schemeClr val="accent5"/>
                </a:solidFill>
                <a:hlinkClick r:id="rId8"/>
              </a:rPr>
              <a:t>https://jira.mongodb.org/secure/attachment/.../MongoDB_Architecture_Guide.pdf</a:t>
            </a:r>
            <a:r>
              <a:rPr lang="en" sz="1100"/>
              <a:t> </a:t>
            </a:r>
            <a:r>
              <a:rPr lang="en" sz="1100">
                <a:solidFill>
                  <a:srgbClr val="000000"/>
                </a:solidFill>
              </a:rPr>
              <a:t>(</a:t>
            </a:r>
            <a:r>
              <a:rPr lang="en" sz="1100"/>
              <a:t>Slide 20)</a:t>
            </a:r>
            <a:endParaRPr sz="1100"/>
          </a:p>
          <a:p>
            <a:pPr indent="0" lvl="0" marL="0" rtl="0" algn="l">
              <a:lnSpc>
                <a:spcPct val="100000"/>
              </a:lnSpc>
              <a:spcBef>
                <a:spcPts val="0"/>
              </a:spcBef>
              <a:spcAft>
                <a:spcPts val="0"/>
              </a:spcAft>
              <a:buNone/>
            </a:pPr>
            <a:r>
              <a:rPr lang="en" sz="1100">
                <a:solidFill>
                  <a:srgbClr val="000000"/>
                </a:solidFill>
              </a:rPr>
              <a:t>23. MongoDB Architecture: </a:t>
            </a:r>
            <a:r>
              <a:rPr lang="en" sz="1050" u="sng">
                <a:solidFill>
                  <a:schemeClr val="accent5"/>
                </a:solidFill>
                <a:hlinkClick r:id="rId9"/>
              </a:rPr>
              <a:t>https://jira.mongodb.org/secure/attachment/.../MongoDB_Architecture_Guide.pdf</a:t>
            </a:r>
            <a:r>
              <a:rPr lang="en" sz="1100"/>
              <a:t> </a:t>
            </a:r>
            <a:r>
              <a:rPr lang="en" sz="1100">
                <a:solidFill>
                  <a:srgbClr val="000000"/>
                </a:solidFill>
              </a:rPr>
              <a:t>(</a:t>
            </a:r>
            <a:r>
              <a:rPr lang="en" sz="1100"/>
              <a:t>Slide 21)</a:t>
            </a:r>
            <a:endParaRPr sz="1100"/>
          </a:p>
          <a:p>
            <a:pPr indent="0" lvl="0" marL="0" rtl="0" algn="l">
              <a:lnSpc>
                <a:spcPct val="100000"/>
              </a:lnSpc>
              <a:spcBef>
                <a:spcPts val="0"/>
              </a:spcBef>
              <a:spcAft>
                <a:spcPts val="0"/>
              </a:spcAft>
              <a:buNone/>
            </a:pPr>
            <a:r>
              <a:rPr lang="en" sz="1100">
                <a:solidFill>
                  <a:srgbClr val="000000"/>
                </a:solidFill>
              </a:rPr>
              <a:t>24. Expressive Query Language and Secondary Indexes: </a:t>
            </a:r>
            <a:r>
              <a:rPr lang="en" sz="1050" u="sng">
                <a:solidFill>
                  <a:schemeClr val="accent5"/>
                </a:solidFill>
                <a:hlinkClick r:id="rId10"/>
              </a:rPr>
              <a:t>https://jira.mongodb.org/secure/attachment/.../MongoDB_Architecture_Guide.pdf</a:t>
            </a:r>
            <a:r>
              <a:rPr lang="en" sz="1100"/>
              <a:t> </a:t>
            </a:r>
            <a:r>
              <a:rPr lang="en" sz="1100">
                <a:solidFill>
                  <a:srgbClr val="000000"/>
                </a:solidFill>
              </a:rPr>
              <a:t>(</a:t>
            </a:r>
            <a:r>
              <a:rPr lang="en" sz="1100"/>
              <a:t>Slide 22)</a:t>
            </a:r>
            <a:endParaRPr sz="1100"/>
          </a:p>
          <a:p>
            <a:pPr indent="0" lvl="0" marL="0" rtl="0" algn="l">
              <a:lnSpc>
                <a:spcPct val="100000"/>
              </a:lnSpc>
              <a:spcBef>
                <a:spcPts val="0"/>
              </a:spcBef>
              <a:spcAft>
                <a:spcPts val="0"/>
              </a:spcAft>
              <a:buNone/>
            </a:pPr>
            <a:r>
              <a:rPr lang="en" sz="1100">
                <a:solidFill>
                  <a:srgbClr val="000000"/>
                </a:solidFill>
              </a:rPr>
              <a:t>25. Strong Consistency: </a:t>
            </a:r>
            <a:r>
              <a:rPr lang="en" sz="1100" u="sng">
                <a:solidFill>
                  <a:schemeClr val="accent5"/>
                </a:solidFill>
                <a:hlinkClick r:id="rId11"/>
              </a:rPr>
              <a:t>https://jira.mongodb.org/secure/attachment/.../MongoDB_Architecture_Guide.pdf</a:t>
            </a:r>
            <a:r>
              <a:rPr lang="en" sz="1100">
                <a:solidFill>
                  <a:srgbClr val="000000"/>
                </a:solidFill>
              </a:rPr>
              <a:t> (</a:t>
            </a:r>
            <a:r>
              <a:rPr lang="en" sz="1100"/>
              <a:t>Slide 23)</a:t>
            </a:r>
            <a:endParaRPr sz="1100"/>
          </a:p>
          <a:p>
            <a:pPr indent="0" lvl="0" marL="0" rtl="0" algn="l">
              <a:lnSpc>
                <a:spcPct val="100000"/>
              </a:lnSpc>
              <a:spcBef>
                <a:spcPts val="0"/>
              </a:spcBef>
              <a:spcAft>
                <a:spcPts val="0"/>
              </a:spcAft>
              <a:buNone/>
            </a:pPr>
            <a:r>
              <a:rPr lang="en" sz="1100">
                <a:solidFill>
                  <a:srgbClr val="000000"/>
                </a:solidFill>
              </a:rPr>
              <a:t>26. Enterprise Management and Integrations: </a:t>
            </a:r>
            <a:r>
              <a:rPr lang="en" sz="1100" u="sng">
                <a:solidFill>
                  <a:schemeClr val="accent5"/>
                </a:solidFill>
                <a:hlinkClick r:id="rId12"/>
              </a:rPr>
              <a:t>https://jira.mongodb.org/secure/attachment/.../MongoDB_Architecture_Guide.pdf</a:t>
            </a:r>
            <a:r>
              <a:rPr lang="en" sz="1100">
                <a:solidFill>
                  <a:srgbClr val="000000"/>
                </a:solidFill>
              </a:rPr>
              <a:t> (</a:t>
            </a:r>
            <a:r>
              <a:rPr lang="en" sz="1100"/>
              <a:t>Slide 24)</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2" name="Shape 1602"/>
        <p:cNvGrpSpPr/>
        <p:nvPr/>
      </p:nvGrpSpPr>
      <p:grpSpPr>
        <a:xfrm>
          <a:off x="0" y="0"/>
          <a:ext cx="0" cy="0"/>
          <a:chOff x="0" y="0"/>
          <a:chExt cx="0" cy="0"/>
        </a:xfrm>
      </p:grpSpPr>
      <p:sp>
        <p:nvSpPr>
          <p:cNvPr id="1603" name="Google Shape;1603;p1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1604" name="Google Shape;1604;p128"/>
          <p:cNvSpPr txBox="1"/>
          <p:nvPr>
            <p:ph idx="1" type="body"/>
          </p:nvPr>
        </p:nvSpPr>
        <p:spPr>
          <a:xfrm>
            <a:off x="1303800" y="1129650"/>
            <a:ext cx="7030500" cy="35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27. Java Image: </a:t>
            </a:r>
            <a:r>
              <a:rPr lang="en" sz="1100" u="sng">
                <a:solidFill>
                  <a:schemeClr val="accent5"/>
                </a:solidFill>
                <a:hlinkClick r:id="rId3"/>
              </a:rPr>
              <a:t>https://www.theverge.com/2016/1/28/10858250/oracle-java-plugin-deprecation-jdk-9</a:t>
            </a:r>
            <a:r>
              <a:rPr lang="en" sz="1100">
                <a:solidFill>
                  <a:srgbClr val="000000"/>
                </a:solidFill>
              </a:rPr>
              <a:t> (</a:t>
            </a:r>
            <a:r>
              <a:rPr lang="en" sz="1100"/>
              <a:t>Slide 25)</a:t>
            </a:r>
            <a:endParaRPr sz="1100">
              <a:solidFill>
                <a:srgbClr val="000000"/>
              </a:solidFill>
            </a:endParaRPr>
          </a:p>
          <a:p>
            <a:pPr indent="0" lvl="0" marL="0" marR="0" rtl="0" algn="l">
              <a:lnSpc>
                <a:spcPct val="100000"/>
              </a:lnSpc>
              <a:spcBef>
                <a:spcPts val="0"/>
              </a:spcBef>
              <a:spcAft>
                <a:spcPts val="0"/>
              </a:spcAft>
              <a:buNone/>
            </a:pPr>
            <a:r>
              <a:rPr lang="en" sz="1100">
                <a:solidFill>
                  <a:srgbClr val="000000"/>
                </a:solidFill>
              </a:rPr>
              <a:t>28. Mapreduce Image: </a:t>
            </a:r>
            <a:r>
              <a:rPr lang="en" sz="1100" u="sng">
                <a:solidFill>
                  <a:schemeClr val="accent5"/>
                </a:solidFill>
                <a:hlinkClick r:id="rId4"/>
              </a:rPr>
              <a:t>https://medium.com/@tejasghalsasi/hadoop-101-getting-started-5d27e7210bb7</a:t>
            </a:r>
            <a:r>
              <a:rPr lang="en" sz="1100">
                <a:solidFill>
                  <a:srgbClr val="000000"/>
                </a:solidFill>
              </a:rPr>
              <a:t> (</a:t>
            </a:r>
            <a:r>
              <a:rPr lang="en" sz="1100"/>
              <a:t>Slide 25)</a:t>
            </a:r>
            <a:endParaRPr sz="1100"/>
          </a:p>
          <a:p>
            <a:pPr indent="0" lvl="0" marL="0" marR="0" rtl="0" algn="l">
              <a:lnSpc>
                <a:spcPct val="100000"/>
              </a:lnSpc>
              <a:spcBef>
                <a:spcPts val="0"/>
              </a:spcBef>
              <a:spcAft>
                <a:spcPts val="0"/>
              </a:spcAft>
              <a:buNone/>
            </a:pPr>
            <a:r>
              <a:rPr lang="en" sz="1100">
                <a:solidFill>
                  <a:srgbClr val="000000"/>
                </a:solidFill>
              </a:rPr>
              <a:t>29. Apache Image： https://www.google.com/search?biw=1280&amp;bih=617&amp;tbm=isch&amp;sa=1&amp;ei=9tOGXNHgCc2gswWXg6foAQ&amp;q=apache+logo&amp;oq=apache+logo&amp;gs_l=img.3..35i39j0l9.18573.19058..19497...0.0..0.123.443.0j4......1....1..gws-wiz-img.VK8mlEr4vqY#imgrc=LR0wjo43C1aZ8M:</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30. Wiredtiger Image: </a:t>
            </a:r>
            <a:r>
              <a:rPr lang="en" sz="1100" u="sng">
                <a:solidFill>
                  <a:schemeClr val="accent5"/>
                </a:solidFill>
                <a:hlinkClick r:id="rId5"/>
              </a:rPr>
              <a:t>https://www.slideshare.net/wiredtiger/wired-tiger-overview3</a:t>
            </a:r>
            <a:r>
              <a:rPr lang="en" sz="1100"/>
              <a:t> </a:t>
            </a:r>
            <a:r>
              <a:rPr lang="en" sz="1100">
                <a:solidFill>
                  <a:srgbClr val="000000"/>
                </a:solidFill>
              </a:rPr>
              <a:t>(</a:t>
            </a:r>
            <a:r>
              <a:rPr lang="en" sz="1100"/>
              <a:t>Slide 25)</a:t>
            </a:r>
            <a:endParaRPr sz="1100"/>
          </a:p>
          <a:p>
            <a:pPr indent="0" lvl="0" marL="0" rtl="0" algn="l">
              <a:lnSpc>
                <a:spcPct val="100000"/>
              </a:lnSpc>
              <a:spcBef>
                <a:spcPts val="0"/>
              </a:spcBef>
              <a:spcAft>
                <a:spcPts val="0"/>
              </a:spcAft>
              <a:buNone/>
            </a:pPr>
            <a:r>
              <a:rPr lang="en" sz="1100">
                <a:solidFill>
                  <a:srgbClr val="000000"/>
                </a:solidFill>
              </a:rPr>
              <a:t>31. Atlas: </a:t>
            </a:r>
            <a:r>
              <a:rPr lang="en" sz="1100" u="sng">
                <a:solidFill>
                  <a:schemeClr val="accent5"/>
                </a:solidFill>
                <a:hlinkClick r:id="rId6"/>
              </a:rPr>
              <a:t>https://code.tutsplus.com/tutorials/create-a-database-cluster-in-the-cloud-with-mongodb-atlas--cms-31840</a:t>
            </a:r>
            <a:r>
              <a:rPr lang="en" sz="1100">
                <a:solidFill>
                  <a:srgbClr val="000000"/>
                </a:solidFill>
              </a:rPr>
              <a:t> (</a:t>
            </a:r>
            <a:r>
              <a:rPr lang="en" sz="1100"/>
              <a:t>Slide 26)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32. Compass: </a:t>
            </a:r>
            <a:r>
              <a:rPr lang="en" sz="1100" u="sng">
                <a:solidFill>
                  <a:schemeClr val="accent5"/>
                </a:solidFill>
                <a:hlinkClick r:id="rId7"/>
              </a:rPr>
              <a:t>https://www.kenwalger.com/blog/nosql/mongodb/mongodb-compass-an-overview/</a:t>
            </a:r>
            <a:r>
              <a:rPr lang="en" sz="1100">
                <a:solidFill>
                  <a:srgbClr val="000000"/>
                </a:solidFill>
              </a:rPr>
              <a:t> (</a:t>
            </a:r>
            <a:r>
              <a:rPr lang="en" sz="1100"/>
              <a:t>Slide 26)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33. Stitch: </a:t>
            </a:r>
            <a:r>
              <a:rPr lang="en" sz="1100" u="sng">
                <a:solidFill>
                  <a:schemeClr val="accent5"/>
                </a:solidFill>
                <a:hlinkClick r:id="rId8"/>
              </a:rPr>
              <a:t>https://medium.com/@nparsons08/mongodb-stitch-your-application-backend-delivered-as-a-service-7cf21d979ed</a:t>
            </a:r>
            <a:r>
              <a:rPr lang="en" sz="1100"/>
              <a:t> </a:t>
            </a:r>
            <a:r>
              <a:rPr lang="en" sz="1100">
                <a:solidFill>
                  <a:srgbClr val="000000"/>
                </a:solidFill>
              </a:rPr>
              <a:t>(</a:t>
            </a:r>
            <a:r>
              <a:rPr lang="en" sz="1100"/>
              <a:t>Slide 26)</a:t>
            </a:r>
            <a:endParaRPr sz="1100"/>
          </a:p>
          <a:p>
            <a:pPr indent="0" lvl="0" marL="0" rtl="0" algn="l">
              <a:lnSpc>
                <a:spcPct val="100000"/>
              </a:lnSpc>
              <a:spcBef>
                <a:spcPts val="0"/>
              </a:spcBef>
              <a:spcAft>
                <a:spcPts val="0"/>
              </a:spcAft>
              <a:buNone/>
            </a:pPr>
            <a:r>
              <a:rPr lang="en" sz="1100">
                <a:solidFill>
                  <a:srgbClr val="000000"/>
                </a:solidFill>
              </a:rPr>
              <a:t>34. Document format as a binary representation called BSON:  </a:t>
            </a:r>
            <a:r>
              <a:rPr lang="en" sz="1100" u="sng">
                <a:solidFill>
                  <a:schemeClr val="accent5"/>
                </a:solidFill>
                <a:hlinkClick r:id="rId9"/>
              </a:rPr>
              <a:t>https://jira.mongodb.org/secure/attachment/.../MongoDB_Architecture_Guide.pdf</a:t>
            </a:r>
            <a:r>
              <a:rPr lang="en" sz="1100">
                <a:solidFill>
                  <a:srgbClr val="000000"/>
                </a:solidFill>
              </a:rPr>
              <a:t> (</a:t>
            </a:r>
            <a:r>
              <a:rPr lang="en" sz="1100"/>
              <a:t>Slide 28)</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35. Document validation as Dynamic schemas: </a:t>
            </a:r>
            <a:r>
              <a:rPr lang="en" sz="1100" u="sng">
                <a:solidFill>
                  <a:schemeClr val="accent5"/>
                </a:solidFill>
                <a:hlinkClick r:id="rId10"/>
              </a:rPr>
              <a:t>https://jira.mongodb.org/secure/attachment/.../MongoDB_Architecture_Guide.pdf</a:t>
            </a:r>
            <a:r>
              <a:rPr lang="en" sz="1100">
                <a:solidFill>
                  <a:srgbClr val="000000"/>
                </a:solidFill>
              </a:rPr>
              <a:t> (</a:t>
            </a:r>
            <a:r>
              <a:rPr lang="en" sz="1100"/>
              <a:t>Slide 28)</a:t>
            </a:r>
            <a:endParaRPr sz="1100"/>
          </a:p>
          <a:p>
            <a:pPr indent="0" lvl="0" marL="0" rtl="0" algn="l">
              <a:lnSpc>
                <a:spcPct val="100000"/>
              </a:lnSpc>
              <a:spcBef>
                <a:spcPts val="0"/>
              </a:spcBef>
              <a:spcAft>
                <a:spcPts val="0"/>
              </a:spcAft>
              <a:buNone/>
            </a:pPr>
            <a:r>
              <a:rPr lang="en" sz="1100">
                <a:solidFill>
                  <a:srgbClr val="000000"/>
                </a:solidFill>
              </a:rPr>
              <a:t>36. The system should support key-value queries..: </a:t>
            </a:r>
            <a:r>
              <a:rPr lang="en" sz="1100" u="sng">
                <a:solidFill>
                  <a:schemeClr val="accent5"/>
                </a:solidFill>
                <a:hlinkClick r:id="rId11"/>
              </a:rPr>
              <a:t>https://jira.mongodb.org/secure/attachment/.../MongoDB_Architecture_Guide.pdf</a:t>
            </a:r>
            <a:r>
              <a:rPr lang="en" sz="1100"/>
              <a:t> </a:t>
            </a:r>
            <a:r>
              <a:rPr lang="en" sz="1100">
                <a:solidFill>
                  <a:srgbClr val="000000"/>
                </a:solidFill>
              </a:rPr>
              <a:t>(</a:t>
            </a:r>
            <a:r>
              <a:rPr lang="en" sz="1100"/>
              <a:t>Slide 29)</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Google Shape;1609;p1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1610" name="Google Shape;1610;p129"/>
          <p:cNvSpPr txBox="1"/>
          <p:nvPr>
            <p:ph idx="1" type="body"/>
          </p:nvPr>
        </p:nvSpPr>
        <p:spPr>
          <a:xfrm>
            <a:off x="1303800" y="1294250"/>
            <a:ext cx="7030500" cy="35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37. Performance and Scalability: </a:t>
            </a:r>
            <a:r>
              <a:rPr lang="en" sz="1100" u="sng">
                <a:solidFill>
                  <a:schemeClr val="accent5"/>
                </a:solidFill>
                <a:hlinkClick r:id="rId3"/>
              </a:rPr>
              <a:t>https://jira.mongodb.org/secure/attachment/.../MongoDB_Architecture_Guide.pdf</a:t>
            </a:r>
            <a:r>
              <a:rPr lang="en" sz="1100"/>
              <a:t> </a:t>
            </a:r>
            <a:r>
              <a:rPr lang="en" sz="1100">
                <a:solidFill>
                  <a:srgbClr val="000000"/>
                </a:solidFill>
              </a:rPr>
              <a:t>(</a:t>
            </a:r>
            <a:r>
              <a:rPr lang="en" sz="1100"/>
              <a:t>Slide 30)</a:t>
            </a:r>
            <a:endParaRPr sz="1100"/>
          </a:p>
          <a:p>
            <a:pPr indent="0" lvl="0" marL="0" rtl="0" algn="l">
              <a:lnSpc>
                <a:spcPct val="100000"/>
              </a:lnSpc>
              <a:spcBef>
                <a:spcPts val="0"/>
              </a:spcBef>
              <a:spcAft>
                <a:spcPts val="0"/>
              </a:spcAft>
              <a:buNone/>
            </a:pPr>
            <a:r>
              <a:rPr lang="en" sz="1100">
                <a:solidFill>
                  <a:srgbClr val="000000"/>
                </a:solidFill>
              </a:rPr>
              <a:t>38.Recoverability and Security: </a:t>
            </a:r>
            <a:r>
              <a:rPr lang="en" sz="1100" u="sng">
                <a:solidFill>
                  <a:schemeClr val="accent5"/>
                </a:solidFill>
                <a:hlinkClick r:id="rId4"/>
              </a:rPr>
              <a:t>https://jira.mongodb.org/secure/attachment/.../MongoDB_Architecture_Guide.pdf</a:t>
            </a:r>
            <a:r>
              <a:rPr lang="en" sz="1100"/>
              <a:t> (Slide 31)</a:t>
            </a:r>
            <a:endParaRPr sz="1100"/>
          </a:p>
          <a:p>
            <a:pPr indent="0" lvl="0" marL="0" rtl="0" algn="l">
              <a:lnSpc>
                <a:spcPct val="100000"/>
              </a:lnSpc>
              <a:spcBef>
                <a:spcPts val="0"/>
              </a:spcBef>
              <a:spcAft>
                <a:spcPts val="0"/>
              </a:spcAft>
              <a:buNone/>
            </a:pPr>
            <a:r>
              <a:rPr lang="en" sz="1100">
                <a:solidFill>
                  <a:srgbClr val="000000"/>
                </a:solidFill>
              </a:rPr>
              <a:t>39. Homemaker Image: </a:t>
            </a:r>
            <a:r>
              <a:rPr lang="en" sz="1100" u="sng">
                <a:solidFill>
                  <a:schemeClr val="accent5"/>
                </a:solidFill>
                <a:hlinkClick r:id="rId5"/>
              </a:rPr>
              <a:t>https://bit.ly/2UZCDaO</a:t>
            </a:r>
            <a:r>
              <a:rPr lang="en" sz="1100"/>
              <a:t> (Slide 34)</a:t>
            </a:r>
            <a:endParaRPr sz="1100"/>
          </a:p>
          <a:p>
            <a:pPr indent="0" lvl="0" marL="0" rtl="0" algn="l">
              <a:lnSpc>
                <a:spcPct val="100000"/>
              </a:lnSpc>
              <a:spcBef>
                <a:spcPts val="0"/>
              </a:spcBef>
              <a:spcAft>
                <a:spcPts val="0"/>
              </a:spcAft>
              <a:buNone/>
            </a:pPr>
            <a:r>
              <a:rPr lang="en" sz="1100">
                <a:solidFill>
                  <a:srgbClr val="000000"/>
                </a:solidFill>
              </a:rPr>
              <a:t>40. College Student Image: </a:t>
            </a:r>
            <a:r>
              <a:rPr lang="en" sz="1100" u="sng">
                <a:solidFill>
                  <a:schemeClr val="accent5"/>
                </a:solidFill>
                <a:hlinkClick r:id="rId6"/>
              </a:rPr>
              <a:t>https://bit.ly/2TY0Az6</a:t>
            </a:r>
            <a:r>
              <a:rPr lang="en" sz="1100"/>
              <a:t> (Slide 35)</a:t>
            </a:r>
            <a:endParaRPr sz="1100"/>
          </a:p>
          <a:p>
            <a:pPr indent="0" lvl="0" marL="0" rtl="0" algn="l">
              <a:lnSpc>
                <a:spcPct val="100000"/>
              </a:lnSpc>
              <a:spcBef>
                <a:spcPts val="0"/>
              </a:spcBef>
              <a:spcAft>
                <a:spcPts val="0"/>
              </a:spcAft>
              <a:buNone/>
            </a:pPr>
            <a:r>
              <a:rPr lang="en" sz="1100">
                <a:solidFill>
                  <a:srgbClr val="000000"/>
                </a:solidFill>
              </a:rPr>
              <a:t>41. Database Administrator Image: </a:t>
            </a:r>
            <a:r>
              <a:rPr lang="en" sz="1100" u="sng">
                <a:solidFill>
                  <a:schemeClr val="accent5"/>
                </a:solidFill>
                <a:hlinkClick r:id="rId7"/>
              </a:rPr>
              <a:t>https://bit.ly/2SW3I1h</a:t>
            </a:r>
            <a:r>
              <a:rPr lang="en" sz="1100"/>
              <a:t> (Slide 36)</a:t>
            </a:r>
            <a:endParaRPr sz="1100"/>
          </a:p>
          <a:p>
            <a:pPr indent="0" lvl="0" marL="0" rtl="0" algn="l">
              <a:lnSpc>
                <a:spcPct val="100000"/>
              </a:lnSpc>
              <a:spcBef>
                <a:spcPts val="0"/>
              </a:spcBef>
              <a:spcAft>
                <a:spcPts val="0"/>
              </a:spcAft>
              <a:buNone/>
            </a:pPr>
            <a:r>
              <a:rPr lang="en" sz="1100">
                <a:solidFill>
                  <a:srgbClr val="000000"/>
                </a:solidFill>
              </a:rPr>
              <a:t>42. Style Manager Image: </a:t>
            </a:r>
            <a:r>
              <a:rPr lang="en" sz="1100" u="sng">
                <a:solidFill>
                  <a:schemeClr val="accent5"/>
                </a:solidFill>
                <a:hlinkClick r:id="rId8"/>
              </a:rPr>
              <a:t>https://bit.ly/2tvXHKl</a:t>
            </a:r>
            <a:r>
              <a:rPr lang="en" sz="1100"/>
              <a:t>(Slide 37)</a:t>
            </a:r>
            <a:endParaRPr sz="1100"/>
          </a:p>
          <a:p>
            <a:pPr indent="0" lvl="0" marL="0" rtl="0" algn="l">
              <a:lnSpc>
                <a:spcPct val="100000"/>
              </a:lnSpc>
              <a:spcBef>
                <a:spcPts val="0"/>
              </a:spcBef>
              <a:spcAft>
                <a:spcPts val="0"/>
              </a:spcAft>
              <a:buNone/>
            </a:pPr>
            <a:r>
              <a:rPr lang="en" sz="1100">
                <a:solidFill>
                  <a:srgbClr val="000000"/>
                </a:solidFill>
              </a:rPr>
              <a:t>43. Data Analyst Image: </a:t>
            </a:r>
            <a:r>
              <a:rPr lang="en" sz="1100" u="sng">
                <a:solidFill>
                  <a:schemeClr val="accent5"/>
                </a:solidFill>
                <a:hlinkClick r:id="rId9"/>
              </a:rPr>
              <a:t>https://bit.ly/2NhDzV6</a:t>
            </a:r>
            <a:r>
              <a:rPr lang="en" sz="1100"/>
              <a:t> (Slide 38)</a:t>
            </a:r>
            <a:endParaRPr sz="1100"/>
          </a:p>
          <a:p>
            <a:pPr indent="0" lvl="0" marL="0" rtl="0" algn="l">
              <a:lnSpc>
                <a:spcPct val="100000"/>
              </a:lnSpc>
              <a:spcBef>
                <a:spcPts val="0"/>
              </a:spcBef>
              <a:spcAft>
                <a:spcPts val="0"/>
              </a:spcAft>
              <a:buNone/>
            </a:pPr>
            <a:r>
              <a:rPr lang="en" sz="1100">
                <a:solidFill>
                  <a:srgbClr val="000000"/>
                </a:solidFill>
              </a:rPr>
              <a:t>44. Customer Relationship Manager Image: </a:t>
            </a:r>
            <a:r>
              <a:rPr lang="en" sz="1100" u="sng">
                <a:solidFill>
                  <a:schemeClr val="accent5"/>
                </a:solidFill>
                <a:hlinkClick r:id="rId10"/>
              </a:rPr>
              <a:t>https://bit.ly/2V5RMXU</a:t>
            </a:r>
            <a:r>
              <a:rPr lang="en" sz="1100">
                <a:solidFill>
                  <a:srgbClr val="000000"/>
                </a:solidFill>
              </a:rPr>
              <a:t>  </a:t>
            </a:r>
            <a:r>
              <a:rPr lang="en" sz="1100"/>
              <a:t>(Slide 39)</a:t>
            </a:r>
            <a:endParaRPr sz="1100">
              <a:solidFill>
                <a:srgbClr val="000000"/>
              </a:solidFill>
            </a:endParaRPr>
          </a:p>
          <a:p>
            <a:pPr indent="0" lvl="0" marL="0" marR="0" rtl="0" algn="l">
              <a:lnSpc>
                <a:spcPct val="100000"/>
              </a:lnSpc>
              <a:spcBef>
                <a:spcPts val="0"/>
              </a:spcBef>
              <a:spcAft>
                <a:spcPts val="0"/>
              </a:spcAft>
              <a:buNone/>
            </a:pPr>
            <a:r>
              <a:rPr lang="en" sz="1100">
                <a:solidFill>
                  <a:srgbClr val="000000"/>
                </a:solidFill>
              </a:rPr>
              <a:t>45. Customer Relationship Manager Bio: </a:t>
            </a:r>
            <a:r>
              <a:rPr lang="en" sz="1100" u="sng">
                <a:solidFill>
                  <a:schemeClr val="accent5"/>
                </a:solidFill>
                <a:hlinkClick r:id="rId11"/>
              </a:rPr>
              <a:t>https://www.charterselection.com/marketing-job-descriptions/crm-manager-job-description</a:t>
            </a:r>
            <a:r>
              <a:rPr lang="en" sz="1100"/>
              <a:t> (Slide 40)</a:t>
            </a:r>
            <a:endParaRPr sz="1100"/>
          </a:p>
          <a:p>
            <a:pPr indent="0" lvl="0" marL="0" rtl="0" algn="l">
              <a:lnSpc>
                <a:spcPct val="100000"/>
              </a:lnSpc>
              <a:spcBef>
                <a:spcPts val="0"/>
              </a:spcBef>
              <a:spcAft>
                <a:spcPts val="0"/>
              </a:spcAft>
              <a:buNone/>
            </a:pPr>
            <a:r>
              <a:rPr lang="en" sz="1100">
                <a:solidFill>
                  <a:srgbClr val="000000"/>
                </a:solidFill>
              </a:rPr>
              <a:t>46. RAD and Rockstar SDLC Model Diagram drawn using: </a:t>
            </a:r>
            <a:r>
              <a:rPr lang="en" sz="1100" u="sng">
                <a:solidFill>
                  <a:schemeClr val="accent5"/>
                </a:solidFill>
                <a:hlinkClick r:id="rId12"/>
              </a:rPr>
              <a:t>draw.io </a:t>
            </a:r>
            <a:r>
              <a:rPr lang="en" sz="1100"/>
              <a:t>(Slide 53)</a:t>
            </a:r>
            <a:endParaRPr sz="1100"/>
          </a:p>
          <a:p>
            <a:pPr indent="0" lvl="0" marL="0" marR="0" rtl="0" algn="l">
              <a:lnSpc>
                <a:spcPct val="100000"/>
              </a:lnSpc>
              <a:spcBef>
                <a:spcPts val="0"/>
              </a:spcBef>
              <a:spcAft>
                <a:spcPts val="0"/>
              </a:spcAft>
              <a:buNone/>
            </a:pPr>
            <a:r>
              <a:rPr lang="en" sz="1100">
                <a:solidFill>
                  <a:srgbClr val="000000"/>
                </a:solidFill>
              </a:rPr>
              <a:t>47. Chatbot Developer Image: </a:t>
            </a:r>
            <a:r>
              <a:rPr lang="en" sz="1100" u="sng">
                <a:solidFill>
                  <a:schemeClr val="accent5"/>
                </a:solidFill>
                <a:hlinkClick r:id="rId13"/>
              </a:rPr>
              <a:t>https://bit.ly/2UudDbN</a:t>
            </a:r>
            <a:r>
              <a:rPr lang="en" sz="1100"/>
              <a:t> （slide 41）</a:t>
            </a:r>
            <a:endParaRPr sz="1100"/>
          </a:p>
          <a:p>
            <a:pPr indent="0" lvl="0" marL="0" rtl="0" algn="l">
              <a:lnSpc>
                <a:spcPct val="100000"/>
              </a:lnSpc>
              <a:spcBef>
                <a:spcPts val="0"/>
              </a:spcBef>
              <a:spcAft>
                <a:spcPts val="0"/>
              </a:spcAft>
              <a:buNone/>
            </a:pPr>
            <a:r>
              <a:rPr lang="en" sz="1100">
                <a:solidFill>
                  <a:srgbClr val="000000"/>
                </a:solidFill>
              </a:rPr>
              <a:t>48.</a:t>
            </a:r>
            <a:r>
              <a:rPr lang="en" sz="1100" u="sng">
                <a:solidFill>
                  <a:schemeClr val="accent5"/>
                </a:solidFill>
                <a:hlinkClick r:id="rId14"/>
              </a:rPr>
              <a:t>https://docs.mongodb.com/manual/core/schema-validation/</a:t>
            </a:r>
            <a:r>
              <a:rPr lang="en" sz="1100">
                <a:solidFill>
                  <a:srgbClr val="000000"/>
                </a:solidFill>
              </a:rPr>
              <a:t> (slide 46)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49.</a:t>
            </a:r>
            <a:r>
              <a:rPr lang="en" sz="1100" u="sng">
                <a:solidFill>
                  <a:schemeClr val="accent5"/>
                </a:solidFill>
                <a:hlinkClick r:id="rId15"/>
              </a:rPr>
              <a:t>https://www.datadoghq.com/blog/monitoring-mongodb-performance-metrics-wiredtiger/</a:t>
            </a:r>
            <a:r>
              <a:rPr lang="en" sz="1100">
                <a:solidFill>
                  <a:srgbClr val="000000"/>
                </a:solidFill>
              </a:rPr>
              <a:t> (slide 46)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50.</a:t>
            </a:r>
            <a:r>
              <a:rPr lang="en" sz="1100" u="sng">
                <a:solidFill>
                  <a:schemeClr val="accent5"/>
                </a:solidFill>
                <a:highlight>
                  <a:schemeClr val="lt1"/>
                </a:highlight>
                <a:latin typeface="Roboto"/>
                <a:ea typeface="Roboto"/>
                <a:cs typeface="Roboto"/>
                <a:sym typeface="Roboto"/>
                <a:hlinkClick r:id="rId16"/>
              </a:rPr>
              <a:t>https://jira.mongodb.org/secure/attachment/.../MongoDB_Architecture_Guide.pdf</a:t>
            </a:r>
            <a:r>
              <a:rPr lang="en" sz="1100">
                <a:solidFill>
                  <a:srgbClr val="000000"/>
                </a:solidFill>
              </a:rPr>
              <a:t> (slide 47)</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51. </a:t>
            </a:r>
            <a:r>
              <a:rPr lang="en" sz="1100" u="sng">
                <a:solidFill>
                  <a:schemeClr val="accent5"/>
                </a:solidFill>
                <a:highlight>
                  <a:schemeClr val="lt1"/>
                </a:highlight>
                <a:latin typeface="Roboto"/>
                <a:ea typeface="Roboto"/>
                <a:cs typeface="Roboto"/>
                <a:sym typeface="Roboto"/>
                <a:hlinkClick r:id="rId17"/>
              </a:rPr>
              <a:t>https://docs.mongodb.com/manual/sharding/</a:t>
            </a:r>
            <a:r>
              <a:rPr lang="en" sz="1100">
                <a:solidFill>
                  <a:srgbClr val="000000"/>
                </a:solidFill>
              </a:rPr>
              <a:t> (Slide 47)</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52. </a:t>
            </a:r>
            <a:r>
              <a:rPr lang="en" sz="1100" u="sng">
                <a:solidFill>
                  <a:schemeClr val="accent5"/>
                </a:solidFill>
                <a:highlight>
                  <a:schemeClr val="lt1"/>
                </a:highlight>
                <a:latin typeface="Roboto"/>
                <a:ea typeface="Roboto"/>
                <a:cs typeface="Roboto"/>
                <a:sym typeface="Roboto"/>
                <a:hlinkClick r:id="rId18"/>
              </a:rPr>
              <a:t>https://docs.mongodb.com/ecosystem/drivers/driver-compatibility-reference/</a:t>
            </a:r>
            <a:r>
              <a:rPr lang="en" sz="1100"/>
              <a:t> (Slide 47)</a:t>
            </a:r>
            <a:endParaRPr sz="1100"/>
          </a:p>
          <a:p>
            <a:pPr indent="0" lvl="0" marL="0" rtl="0" algn="l">
              <a:lnSpc>
                <a:spcPct val="100000"/>
              </a:lnSpc>
              <a:spcBef>
                <a:spcPts val="0"/>
              </a:spcBef>
              <a:spcAft>
                <a:spcPts val="0"/>
              </a:spcAft>
              <a:buNone/>
            </a:pPr>
            <a:r>
              <a:rPr lang="en" sz="1100">
                <a:solidFill>
                  <a:srgbClr val="000000"/>
                </a:solidFill>
              </a:rPr>
              <a:t>53. </a:t>
            </a:r>
            <a:r>
              <a:rPr lang="en" sz="1100" u="sng">
                <a:solidFill>
                  <a:schemeClr val="accent5"/>
                </a:solidFill>
                <a:highlight>
                  <a:schemeClr val="lt1"/>
                </a:highlight>
                <a:latin typeface="Roboto"/>
                <a:ea typeface="Roboto"/>
                <a:cs typeface="Roboto"/>
                <a:sym typeface="Roboto"/>
                <a:hlinkClick r:id="rId19"/>
              </a:rPr>
              <a:t>https://docs.mongodb.com/ecosystem/drivers/driver-compatibility-reference/</a:t>
            </a:r>
            <a:r>
              <a:rPr lang="en" sz="1100"/>
              <a:t> (Slide 49)</a:t>
            </a:r>
            <a:endParaRPr sz="1100"/>
          </a:p>
          <a:p>
            <a:pPr indent="0" lvl="0" marL="0" rtl="0" algn="l">
              <a:spcBef>
                <a:spcPts val="0"/>
              </a:spcBef>
              <a:spcAft>
                <a:spcPts val="0"/>
              </a:spcAft>
              <a:buNone/>
            </a:pPr>
            <a:r>
              <a:t/>
            </a:r>
            <a:endParaRPr sz="1100"/>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u="sng">
              <a:solidFill>
                <a:schemeClr val="accent5"/>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sp>
        <p:nvSpPr>
          <p:cNvPr id="1615" name="Google Shape;1615;p1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References</a:t>
            </a:r>
            <a:r>
              <a:rPr lang="en"/>
              <a:t> </a:t>
            </a:r>
            <a:endParaRPr/>
          </a:p>
        </p:txBody>
      </p:sp>
      <p:sp>
        <p:nvSpPr>
          <p:cNvPr id="1616" name="Google Shape;1616;p130"/>
          <p:cNvSpPr txBox="1"/>
          <p:nvPr>
            <p:ph idx="1" type="body"/>
          </p:nvPr>
        </p:nvSpPr>
        <p:spPr>
          <a:xfrm>
            <a:off x="1303800" y="1179575"/>
            <a:ext cx="7030500" cy="335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100">
                <a:solidFill>
                  <a:srgbClr val="3C4043"/>
                </a:solidFill>
                <a:highlight>
                  <a:schemeClr val="lt1"/>
                </a:highlight>
              </a:rPr>
              <a:t>54. </a:t>
            </a:r>
            <a:r>
              <a:rPr lang="en" sz="1100" u="sng">
                <a:solidFill>
                  <a:schemeClr val="accent5"/>
                </a:solidFill>
                <a:highlight>
                  <a:schemeClr val="lt1"/>
                </a:highlight>
                <a:hlinkClick r:id="rId3"/>
              </a:rPr>
              <a:t>https://www.mongodb.com/compare/mongodb-mysql</a:t>
            </a:r>
            <a:r>
              <a:rPr lang="en" sz="1100">
                <a:solidFill>
                  <a:srgbClr val="000000"/>
                </a:solidFill>
              </a:rPr>
              <a:t> (Slide 50)</a:t>
            </a:r>
            <a:endParaRPr sz="1100">
              <a:solidFill>
                <a:srgbClr val="000000"/>
              </a:solidFill>
            </a:endParaRPr>
          </a:p>
          <a:p>
            <a:pPr indent="0" lvl="0" marL="0" rtl="0" algn="l">
              <a:spcBef>
                <a:spcPts val="0"/>
              </a:spcBef>
              <a:spcAft>
                <a:spcPts val="0"/>
              </a:spcAft>
              <a:buClr>
                <a:srgbClr val="000000"/>
              </a:buClr>
              <a:buSzPts val="1100"/>
              <a:buFont typeface="Arial"/>
              <a:buNone/>
            </a:pPr>
            <a:r>
              <a:rPr lang="en" sz="1100">
                <a:solidFill>
                  <a:srgbClr val="3C4043"/>
                </a:solidFill>
                <a:highlight>
                  <a:schemeClr val="lt1"/>
                </a:highlight>
              </a:rPr>
              <a:t>55. </a:t>
            </a:r>
            <a:r>
              <a:rPr lang="en" sz="1100" u="sng">
                <a:solidFill>
                  <a:schemeClr val="accent5"/>
                </a:solidFill>
                <a:highlight>
                  <a:schemeClr val="lt1"/>
                </a:highlight>
                <a:hlinkClick r:id="rId4"/>
              </a:rPr>
              <a:t>https://www.mongodb.com/compare/mongodb-mysql</a:t>
            </a:r>
            <a:r>
              <a:rPr lang="en" sz="1100"/>
              <a:t> (Slide 50)</a:t>
            </a:r>
            <a:endParaRPr sz="1100">
              <a:solidFill>
                <a:srgbClr val="3C4043"/>
              </a:solidFill>
              <a:highlight>
                <a:schemeClr val="lt1"/>
              </a:highlight>
            </a:endParaRPr>
          </a:p>
          <a:p>
            <a:pPr indent="0" lvl="0" marL="0" rtl="0" algn="l">
              <a:spcBef>
                <a:spcPts val="0"/>
              </a:spcBef>
              <a:spcAft>
                <a:spcPts val="0"/>
              </a:spcAft>
              <a:buClr>
                <a:srgbClr val="000000"/>
              </a:buClr>
              <a:buSzPts val="1100"/>
              <a:buFont typeface="Arial"/>
              <a:buNone/>
            </a:pPr>
            <a:r>
              <a:rPr lang="en" sz="1100">
                <a:solidFill>
                  <a:srgbClr val="3C4043"/>
                </a:solidFill>
                <a:highlight>
                  <a:schemeClr val="lt1"/>
                </a:highlight>
              </a:rPr>
              <a:t>56. .</a:t>
            </a:r>
            <a:r>
              <a:rPr lang="en" sz="1100" u="sng">
                <a:solidFill>
                  <a:schemeClr val="accent5"/>
                </a:solidFill>
                <a:highlight>
                  <a:schemeClr val="lt1"/>
                </a:highlight>
                <a:latin typeface="Roboto"/>
                <a:ea typeface="Roboto"/>
                <a:cs typeface="Roboto"/>
                <a:sym typeface="Roboto"/>
                <a:hlinkClick r:id="rId5"/>
              </a:rPr>
              <a:t>https://jira.mongodb.org/secure/attachment/.../MongoDB_Architecture_Guide.pdf</a:t>
            </a:r>
            <a:r>
              <a:rPr lang="en" sz="1100">
                <a:solidFill>
                  <a:srgbClr val="000000"/>
                </a:solidFill>
              </a:rPr>
              <a:t> (Slide 52)</a:t>
            </a:r>
            <a:endParaRPr sz="1100">
              <a:solidFill>
                <a:srgbClr val="000000"/>
              </a:solidFill>
            </a:endParaRPr>
          </a:p>
          <a:p>
            <a:pPr indent="0" lvl="0" marL="0" rtl="0" algn="l">
              <a:spcBef>
                <a:spcPts val="0"/>
              </a:spcBef>
              <a:spcAft>
                <a:spcPts val="0"/>
              </a:spcAft>
              <a:buNone/>
            </a:pPr>
            <a:r>
              <a:rPr lang="en" sz="1100">
                <a:solidFill>
                  <a:srgbClr val="3C4043"/>
                </a:solidFill>
                <a:highlight>
                  <a:schemeClr val="lt1"/>
                </a:highlight>
              </a:rPr>
              <a:t>57.  </a:t>
            </a:r>
            <a:r>
              <a:rPr lang="en" sz="1100" u="sng">
                <a:solidFill>
                  <a:schemeClr val="accent5"/>
                </a:solidFill>
                <a:highlight>
                  <a:schemeClr val="lt1"/>
                </a:highlight>
                <a:latin typeface="Roboto"/>
                <a:ea typeface="Roboto"/>
                <a:cs typeface="Roboto"/>
                <a:sym typeface="Roboto"/>
                <a:hlinkClick r:id="rId6"/>
              </a:rPr>
              <a:t>https://jira.mongodb.org/secure/attachment/.../MongoDB_Architecture_Guide.pdf</a:t>
            </a:r>
            <a:r>
              <a:rPr lang="en" sz="1100"/>
              <a:t> (Slide 52)</a:t>
            </a:r>
            <a:endParaRPr sz="1100"/>
          </a:p>
          <a:p>
            <a:pPr indent="0" lvl="0" marL="0" rtl="0" algn="l">
              <a:lnSpc>
                <a:spcPct val="100000"/>
              </a:lnSpc>
              <a:spcBef>
                <a:spcPts val="0"/>
              </a:spcBef>
              <a:spcAft>
                <a:spcPts val="0"/>
              </a:spcAft>
              <a:buNone/>
            </a:pPr>
            <a:r>
              <a:rPr lang="en" sz="1100">
                <a:solidFill>
                  <a:srgbClr val="3C4043"/>
                </a:solidFill>
                <a:highlight>
                  <a:schemeClr val="lt1"/>
                </a:highlight>
              </a:rPr>
              <a:t>58. </a:t>
            </a:r>
            <a:r>
              <a:rPr lang="en" sz="1100" u="sng">
                <a:solidFill>
                  <a:schemeClr val="accent5"/>
                </a:solidFill>
                <a:latin typeface="Roboto"/>
                <a:ea typeface="Roboto"/>
                <a:cs typeface="Roboto"/>
                <a:sym typeface="Roboto"/>
                <a:hlinkClick r:id="rId7"/>
              </a:rPr>
              <a:t>https://docs.mongodb.com/manual/faq/concurrency/</a:t>
            </a:r>
            <a:r>
              <a:rPr lang="en" sz="1100"/>
              <a:t> (Slide 53)</a:t>
            </a:r>
            <a:endParaRPr sz="1100"/>
          </a:p>
          <a:p>
            <a:pPr indent="0" lvl="0" marL="0" rtl="0" algn="l">
              <a:lnSpc>
                <a:spcPct val="100000"/>
              </a:lnSpc>
              <a:spcBef>
                <a:spcPts val="0"/>
              </a:spcBef>
              <a:spcAft>
                <a:spcPts val="0"/>
              </a:spcAft>
              <a:buNone/>
            </a:pPr>
            <a:r>
              <a:rPr lang="en" sz="1100">
                <a:solidFill>
                  <a:srgbClr val="3C4043"/>
                </a:solidFill>
                <a:highlight>
                  <a:schemeClr val="lt1"/>
                </a:highlight>
              </a:rPr>
              <a:t>59.</a:t>
            </a:r>
            <a:r>
              <a:rPr lang="en" sz="1100" u="sng">
                <a:solidFill>
                  <a:schemeClr val="accent5"/>
                </a:solidFill>
                <a:highlight>
                  <a:schemeClr val="lt1"/>
                </a:highlight>
                <a:latin typeface="Roboto"/>
                <a:ea typeface="Roboto"/>
                <a:cs typeface="Roboto"/>
                <a:sym typeface="Roboto"/>
                <a:hlinkClick r:id="rId8"/>
              </a:rPr>
              <a:t>https://www.cnbc.com/2016/12/16/a-260-billion-ticking-time-bomb-the-costly-business-of-retail-returns.html</a:t>
            </a:r>
            <a:endParaRPr sz="1100"/>
          </a:p>
          <a:p>
            <a:pPr indent="0" lvl="0" marL="0" rtl="0" algn="l">
              <a:lnSpc>
                <a:spcPct val="100000"/>
              </a:lnSpc>
              <a:spcBef>
                <a:spcPts val="0"/>
              </a:spcBef>
              <a:spcAft>
                <a:spcPts val="0"/>
              </a:spcAft>
              <a:buNone/>
            </a:pPr>
            <a:r>
              <a:rPr lang="en" sz="1100"/>
              <a:t>(Slide 55)</a:t>
            </a:r>
            <a:endParaRPr sz="1100"/>
          </a:p>
          <a:p>
            <a:pPr indent="0" lvl="0" marL="0" rtl="0" algn="l">
              <a:lnSpc>
                <a:spcPct val="100000"/>
              </a:lnSpc>
              <a:spcBef>
                <a:spcPts val="0"/>
              </a:spcBef>
              <a:spcAft>
                <a:spcPts val="0"/>
              </a:spcAft>
              <a:buNone/>
            </a:pPr>
            <a:r>
              <a:rPr lang="en" sz="1100">
                <a:solidFill>
                  <a:srgbClr val="3C4043"/>
                </a:solidFill>
                <a:highlight>
                  <a:schemeClr val="lt1"/>
                </a:highlight>
              </a:rPr>
              <a:t>60. </a:t>
            </a:r>
            <a:r>
              <a:rPr lang="en" sz="1100" u="sng">
                <a:solidFill>
                  <a:schemeClr val="accent5"/>
                </a:solidFill>
                <a:highlight>
                  <a:schemeClr val="lt1"/>
                </a:highlight>
                <a:hlinkClick r:id="rId9"/>
              </a:rPr>
              <a:t>https://smallbusiness.chron.com/average-merchandise-turnover-clothing-stores-18292.html</a:t>
            </a:r>
            <a:r>
              <a:rPr lang="en" sz="1100"/>
              <a:t> (Slide 57)</a:t>
            </a:r>
            <a:endParaRPr sz="1100"/>
          </a:p>
          <a:p>
            <a:pPr indent="0" lvl="0" marL="0" rtl="0" algn="l">
              <a:lnSpc>
                <a:spcPct val="100000"/>
              </a:lnSpc>
              <a:spcBef>
                <a:spcPts val="0"/>
              </a:spcBef>
              <a:spcAft>
                <a:spcPts val="0"/>
              </a:spcAft>
              <a:buNone/>
            </a:pPr>
            <a:r>
              <a:rPr lang="en" sz="1100">
                <a:solidFill>
                  <a:srgbClr val="000000"/>
                </a:solidFill>
              </a:rPr>
              <a:t>61.</a:t>
            </a:r>
            <a:r>
              <a:rPr lang="en" sz="1100" u="sng">
                <a:solidFill>
                  <a:schemeClr val="accent5"/>
                </a:solidFill>
                <a:highlight>
                  <a:schemeClr val="lt1"/>
                </a:highlight>
                <a:latin typeface="Roboto"/>
                <a:ea typeface="Roboto"/>
                <a:cs typeface="Roboto"/>
                <a:sym typeface="Roboto"/>
                <a:hlinkClick r:id="rId10"/>
              </a:rPr>
              <a:t>https://docs.mongodb.com/ecosystem/drivers/driver-compatibility-reference/</a:t>
            </a:r>
            <a:r>
              <a:rPr lang="en" sz="1100"/>
              <a:t> (Slide 59)</a:t>
            </a:r>
            <a:endParaRPr sz="1100"/>
          </a:p>
          <a:p>
            <a:pPr indent="0" lvl="0" marL="0" rtl="0" algn="l">
              <a:lnSpc>
                <a:spcPct val="100000"/>
              </a:lnSpc>
              <a:spcBef>
                <a:spcPts val="0"/>
              </a:spcBef>
              <a:spcAft>
                <a:spcPts val="0"/>
              </a:spcAft>
              <a:buNone/>
            </a:pPr>
            <a:r>
              <a:rPr lang="en" sz="1100">
                <a:solidFill>
                  <a:srgbClr val="000000"/>
                </a:solidFill>
              </a:rPr>
              <a:t>62. </a:t>
            </a:r>
            <a:r>
              <a:rPr lang="en" sz="1100" u="sng">
                <a:solidFill>
                  <a:schemeClr val="accent5"/>
                </a:solidFill>
                <a:hlinkClick r:id="rId11"/>
              </a:rPr>
              <a:t>https://docs.mongodb.com/manual/core/schema-validation/</a:t>
            </a:r>
            <a:r>
              <a:rPr lang="en" sz="1100">
                <a:solidFill>
                  <a:srgbClr val="000000"/>
                </a:solidFill>
              </a:rPr>
              <a:t> (</a:t>
            </a:r>
            <a:r>
              <a:rPr lang="en" sz="1100"/>
              <a:t>Slide 70)</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63. </a:t>
            </a:r>
            <a:r>
              <a:rPr lang="en" sz="1100" u="sng">
                <a:solidFill>
                  <a:schemeClr val="accent5"/>
                </a:solidFill>
                <a:highlight>
                  <a:schemeClr val="lt1"/>
                </a:highlight>
                <a:latin typeface="Roboto"/>
                <a:ea typeface="Roboto"/>
                <a:cs typeface="Roboto"/>
                <a:sym typeface="Roboto"/>
                <a:hlinkClick r:id="rId12"/>
              </a:rPr>
              <a:t>h</a:t>
            </a:r>
            <a:r>
              <a:rPr lang="en" sz="1100" u="sng">
                <a:solidFill>
                  <a:schemeClr val="accent5"/>
                </a:solidFill>
                <a:latin typeface="Roboto"/>
                <a:ea typeface="Roboto"/>
                <a:cs typeface="Roboto"/>
                <a:sym typeface="Roboto"/>
                <a:hlinkClick r:id="rId13"/>
              </a:rPr>
              <a:t>https://docs.mongodb.com/manual/faq/concurrency/</a:t>
            </a:r>
            <a:r>
              <a:rPr lang="en" sz="1100">
                <a:solidFill>
                  <a:srgbClr val="000000"/>
                </a:solidFill>
              </a:rPr>
              <a:t> (</a:t>
            </a:r>
            <a:r>
              <a:rPr lang="en" sz="1100"/>
              <a:t>Slide 70)</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64. </a:t>
            </a:r>
            <a:r>
              <a:rPr lang="en" sz="1100" u="sng">
                <a:solidFill>
                  <a:schemeClr val="accent5"/>
                </a:solidFill>
                <a:hlinkClick r:id="rId14"/>
              </a:rPr>
              <a:t>https://www.datadoghq.com/blog/monitoring-mongodb-performance-metrics-wiredtiger/</a:t>
            </a:r>
            <a:r>
              <a:rPr lang="en" sz="1100">
                <a:solidFill>
                  <a:srgbClr val="000000"/>
                </a:solidFill>
              </a:rPr>
              <a:t> (</a:t>
            </a:r>
            <a:r>
              <a:rPr lang="en" sz="1100"/>
              <a:t>Slide 70)</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65. </a:t>
            </a:r>
            <a:r>
              <a:rPr lang="en" sz="1100" u="sng">
                <a:solidFill>
                  <a:schemeClr val="accent5"/>
                </a:solidFill>
                <a:highlight>
                  <a:schemeClr val="lt1"/>
                </a:highlight>
                <a:latin typeface="Roboto"/>
                <a:ea typeface="Roboto"/>
                <a:cs typeface="Roboto"/>
                <a:sym typeface="Roboto"/>
                <a:hlinkClick r:id="rId15"/>
              </a:rPr>
              <a:t>https://jira.mongodb.org/secure/attachment/.../MongoDB_Architecture_Guide.pdf</a:t>
            </a:r>
            <a:r>
              <a:rPr lang="en" sz="1100">
                <a:solidFill>
                  <a:srgbClr val="000000"/>
                </a:solidFill>
              </a:rPr>
              <a:t> (</a:t>
            </a:r>
            <a:r>
              <a:rPr lang="en" sz="1100"/>
              <a:t>Slide 70)</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66.  </a:t>
            </a:r>
            <a:r>
              <a:rPr lang="en" sz="1100" u="sng">
                <a:solidFill>
                  <a:schemeClr val="accent5"/>
                </a:solidFill>
                <a:highlight>
                  <a:schemeClr val="lt1"/>
                </a:highlight>
                <a:latin typeface="Roboto"/>
                <a:ea typeface="Roboto"/>
                <a:cs typeface="Roboto"/>
                <a:sym typeface="Roboto"/>
                <a:hlinkClick r:id="rId16"/>
              </a:rPr>
              <a:t>https://docs.mongodb.com/ecosystem/drivers/driver-compatibility-reference/</a:t>
            </a:r>
            <a:r>
              <a:rPr lang="en" sz="1100"/>
              <a:t> </a:t>
            </a:r>
            <a:r>
              <a:rPr lang="en" sz="1100">
                <a:solidFill>
                  <a:srgbClr val="000000"/>
                </a:solidFill>
              </a:rPr>
              <a:t>(</a:t>
            </a:r>
            <a:r>
              <a:rPr lang="en" sz="1100"/>
              <a:t>Slide 70)</a:t>
            </a:r>
            <a:endParaRPr sz="1100"/>
          </a:p>
          <a:p>
            <a:pPr indent="0" lvl="0" marL="0" rtl="0" algn="l">
              <a:lnSpc>
                <a:spcPct val="100000"/>
              </a:lnSpc>
              <a:spcBef>
                <a:spcPts val="0"/>
              </a:spcBef>
              <a:spcAft>
                <a:spcPts val="0"/>
              </a:spcAft>
              <a:buNone/>
            </a:pPr>
            <a:r>
              <a:rPr lang="en" sz="1100"/>
              <a:t>67. </a:t>
            </a:r>
            <a:r>
              <a:rPr lang="en" sz="1100" u="sng">
                <a:solidFill>
                  <a:schemeClr val="hlink"/>
                </a:solidFill>
                <a:hlinkClick r:id="rId17"/>
              </a:rPr>
              <a:t>https://www.testbytes.net/blog/bug-tracking-system/</a:t>
            </a:r>
            <a:r>
              <a:rPr lang="en" sz="1100"/>
              <a:t> （Slide 80)</a:t>
            </a:r>
            <a:endParaRPr sz="1100"/>
          </a:p>
          <a:p>
            <a:pPr indent="0" lvl="0" marL="0" rtl="0" algn="l">
              <a:lnSpc>
                <a:spcPct val="100000"/>
              </a:lnSpc>
              <a:spcBef>
                <a:spcPts val="0"/>
              </a:spcBef>
              <a:spcAft>
                <a:spcPts val="0"/>
              </a:spcAft>
              <a:buNone/>
            </a:pPr>
            <a:r>
              <a:rPr lang="en" sz="1100">
                <a:solidFill>
                  <a:srgbClr val="000000"/>
                </a:solidFill>
              </a:rPr>
              <a:t>68::</a:t>
            </a:r>
            <a:r>
              <a:rPr lang="en" sz="1100" u="sng">
                <a:solidFill>
                  <a:schemeClr val="hlink"/>
                </a:solidFill>
                <a:hlinkClick r:id="rId18"/>
              </a:rPr>
              <a:t>http://www.professionalqa.com/release-criteria-in-software-testing</a:t>
            </a:r>
            <a:r>
              <a:rPr lang="en" sz="1100">
                <a:solidFill>
                  <a:srgbClr val="000000"/>
                </a:solidFill>
              </a:rPr>
              <a:t> (Slide 83)</a:t>
            </a:r>
            <a:endParaRPr sz="1100"/>
          </a:p>
          <a:p>
            <a:pPr indent="0" lvl="0" marL="0" rtl="0" algn="l">
              <a:lnSpc>
                <a:spcPct val="100000"/>
              </a:lnSpc>
              <a:spcBef>
                <a:spcPts val="0"/>
              </a:spcBef>
              <a:spcAft>
                <a:spcPts val="0"/>
              </a:spcAft>
              <a:buNone/>
            </a:pPr>
            <a:r>
              <a:rPr lang="en" sz="1100">
                <a:solidFill>
                  <a:srgbClr val="000000"/>
                </a:solidFill>
              </a:rPr>
              <a:t>69.</a:t>
            </a:r>
            <a:r>
              <a:rPr lang="en" sz="1400">
                <a:solidFill>
                  <a:srgbClr val="000000"/>
                </a:solidFill>
              </a:rPr>
              <a:t> </a:t>
            </a:r>
            <a:r>
              <a:rPr lang="en" sz="1100">
                <a:solidFill>
                  <a:srgbClr val="000000"/>
                </a:solidFill>
                <a:highlight>
                  <a:schemeClr val="lt1"/>
                </a:highlight>
              </a:rPr>
              <a:t>.</a:t>
            </a:r>
            <a:r>
              <a:rPr lang="en" sz="1100" u="sng">
                <a:solidFill>
                  <a:schemeClr val="accent5"/>
                </a:solidFill>
                <a:highlight>
                  <a:schemeClr val="lt1"/>
                </a:highlight>
                <a:hlinkClick r:id="rId19"/>
              </a:rPr>
              <a:t>http://users.csc.calpoly.edu/~jdalbey/206/Templates/releasechecklist.html</a:t>
            </a:r>
            <a:r>
              <a:rPr lang="en" sz="1100">
                <a:solidFill>
                  <a:srgbClr val="000000"/>
                </a:solidFill>
                <a:highlight>
                  <a:schemeClr val="lt1"/>
                </a:highlight>
              </a:rPr>
              <a:t> (Slide 86)</a:t>
            </a:r>
            <a:endParaRPr sz="1100">
              <a:solidFill>
                <a:srgbClr val="000000"/>
              </a:solidFill>
              <a:highlight>
                <a:schemeClr val="lt1"/>
              </a:highlight>
            </a:endParaRPr>
          </a:p>
          <a:p>
            <a:pPr indent="0" lvl="0" marL="0" rtl="0" algn="l">
              <a:lnSpc>
                <a:spcPct val="100000"/>
              </a:lnSpc>
              <a:spcBef>
                <a:spcPts val="0"/>
              </a:spcBef>
              <a:spcAft>
                <a:spcPts val="0"/>
              </a:spcAft>
              <a:buNone/>
            </a:pPr>
            <a:r>
              <a:rPr lang="en" sz="1100">
                <a:solidFill>
                  <a:srgbClr val="000000"/>
                </a:solidFill>
                <a:highlight>
                  <a:schemeClr val="lt1"/>
                </a:highlight>
              </a:rPr>
              <a:t>70 .</a:t>
            </a:r>
            <a:r>
              <a:rPr lang="en" sz="1100" u="sng">
                <a:solidFill>
                  <a:schemeClr val="accent5"/>
                </a:solidFill>
                <a:highlight>
                  <a:schemeClr val="lt1"/>
                </a:highlight>
                <a:hlinkClick r:id="rId20"/>
              </a:rPr>
              <a:t>https://people.cs.pitt.edu/~chang/231/seminars/S06template/templates/release-checklist.html</a:t>
            </a:r>
            <a:r>
              <a:rPr lang="en" sz="1100"/>
              <a:t> (Slide 86)</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Clr>
                <a:srgbClr val="000000"/>
              </a:buClr>
              <a:buSzPts val="1100"/>
              <a:buFont typeface="Arial"/>
              <a:buNone/>
            </a:pPr>
            <a:r>
              <a:t/>
            </a:r>
            <a:endParaRPr sz="11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0" name="Shape 1620"/>
        <p:cNvGrpSpPr/>
        <p:nvPr/>
      </p:nvGrpSpPr>
      <p:grpSpPr>
        <a:xfrm>
          <a:off x="0" y="0"/>
          <a:ext cx="0" cy="0"/>
          <a:chOff x="0" y="0"/>
          <a:chExt cx="0" cy="0"/>
        </a:xfrm>
      </p:grpSpPr>
      <p:sp>
        <p:nvSpPr>
          <p:cNvPr id="1621" name="Google Shape;1621;p131"/>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Backup Slides</a:t>
            </a:r>
            <a:endParaRPr>
              <a:latin typeface="Nunito"/>
              <a:ea typeface="Nunito"/>
              <a:cs typeface="Nunito"/>
              <a:sym typeface="Nunit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5" name="Shape 1625"/>
        <p:cNvGrpSpPr/>
        <p:nvPr/>
      </p:nvGrpSpPr>
      <p:grpSpPr>
        <a:xfrm>
          <a:off x="0" y="0"/>
          <a:ext cx="0" cy="0"/>
          <a:chOff x="0" y="0"/>
          <a:chExt cx="0" cy="0"/>
        </a:xfrm>
      </p:grpSpPr>
      <p:grpSp>
        <p:nvGrpSpPr>
          <p:cNvPr id="1626" name="Google Shape;1626;p132"/>
          <p:cNvGrpSpPr/>
          <p:nvPr/>
        </p:nvGrpSpPr>
        <p:grpSpPr>
          <a:xfrm>
            <a:off x="1285750" y="1248375"/>
            <a:ext cx="1834900" cy="2315200"/>
            <a:chOff x="1083025" y="1574025"/>
            <a:chExt cx="1834900" cy="2315200"/>
          </a:xfrm>
        </p:grpSpPr>
        <p:sp>
          <p:nvSpPr>
            <p:cNvPr id="1627" name="Google Shape;1627;p13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May 2, 2019</a:t>
              </a:r>
              <a:endParaRPr b="1" sz="900">
                <a:solidFill>
                  <a:srgbClr val="0B7140"/>
                </a:solidFill>
                <a:latin typeface="Nunito"/>
                <a:ea typeface="Nunito"/>
                <a:cs typeface="Nunito"/>
                <a:sym typeface="Nunito"/>
              </a:endParaRPr>
            </a:p>
          </p:txBody>
        </p:sp>
        <p:sp>
          <p:nvSpPr>
            <p:cNvPr id="1628" name="Google Shape;1628;p1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Communication</a:t>
              </a:r>
              <a:endParaRPr b="1" sz="1100">
                <a:solidFill>
                  <a:srgbClr val="0B7140"/>
                </a:solidFill>
                <a:latin typeface="Nunito"/>
                <a:ea typeface="Nunito"/>
                <a:cs typeface="Nunito"/>
                <a:sym typeface="Nunito"/>
              </a:endParaRPr>
            </a:p>
          </p:txBody>
        </p:sp>
        <p:sp>
          <p:nvSpPr>
            <p:cNvPr id="1629" name="Google Shape;1629;p13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Project Initiation</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Requirement Gathering</a:t>
              </a:r>
              <a:endParaRPr sz="1000">
                <a:solidFill>
                  <a:srgbClr val="0B7140"/>
                </a:solidFill>
                <a:latin typeface="Nunito"/>
                <a:ea typeface="Nunito"/>
                <a:cs typeface="Nunito"/>
                <a:sym typeface="Nunito"/>
              </a:endParaRPr>
            </a:p>
          </p:txBody>
        </p:sp>
        <p:cxnSp>
          <p:nvCxnSpPr>
            <p:cNvPr id="1630" name="Google Shape;1630;p132"/>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1631" name="Google Shape;1631;p132"/>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32" name="Google Shape;1632;p132"/>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132"/>
          <p:cNvGrpSpPr/>
          <p:nvPr/>
        </p:nvGrpSpPr>
        <p:grpSpPr>
          <a:xfrm>
            <a:off x="2994699" y="1248375"/>
            <a:ext cx="1834900" cy="2315200"/>
            <a:chOff x="1083025" y="1574025"/>
            <a:chExt cx="1834900" cy="2315200"/>
          </a:xfrm>
        </p:grpSpPr>
        <p:sp>
          <p:nvSpPr>
            <p:cNvPr id="1634" name="Google Shape;1634;p13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May 22, 2019</a:t>
              </a:r>
              <a:endParaRPr b="1" sz="900">
                <a:solidFill>
                  <a:srgbClr val="0B7140"/>
                </a:solidFill>
                <a:latin typeface="Nunito"/>
                <a:ea typeface="Nunito"/>
                <a:cs typeface="Nunito"/>
                <a:sym typeface="Nunito"/>
              </a:endParaRPr>
            </a:p>
          </p:txBody>
        </p:sp>
        <p:sp>
          <p:nvSpPr>
            <p:cNvPr id="1635" name="Google Shape;1635;p1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Design</a:t>
              </a:r>
              <a:endParaRPr b="1" sz="1100">
                <a:solidFill>
                  <a:srgbClr val="0B7140"/>
                </a:solidFill>
                <a:latin typeface="Nunito"/>
                <a:ea typeface="Nunito"/>
                <a:cs typeface="Nunito"/>
                <a:sym typeface="Nunito"/>
              </a:endParaRPr>
            </a:p>
          </p:txBody>
        </p:sp>
        <p:sp>
          <p:nvSpPr>
            <p:cNvPr id="1636" name="Google Shape;1636;p13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B7140"/>
                </a:buClr>
                <a:buSzPts val="900"/>
                <a:buFont typeface="Nunito"/>
                <a:buChar char="●"/>
              </a:pPr>
              <a:r>
                <a:rPr lang="en" sz="900">
                  <a:solidFill>
                    <a:srgbClr val="0B7140"/>
                  </a:solidFill>
                  <a:latin typeface="Nunito"/>
                  <a:ea typeface="Nunito"/>
                  <a:cs typeface="Nunito"/>
                  <a:sym typeface="Nunito"/>
                </a:rPr>
                <a:t>Data flow from </a:t>
              </a:r>
              <a:r>
                <a:rPr lang="en" sz="1000">
                  <a:solidFill>
                    <a:srgbClr val="0B7140"/>
                  </a:solidFill>
                  <a:latin typeface="Nunito"/>
                  <a:ea typeface="Nunito"/>
                  <a:cs typeface="Nunito"/>
                  <a:sym typeface="Nunito"/>
                </a:rPr>
                <a:t>different sources</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Storage Document Design </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Design to facilitate key metrics from each module</a:t>
              </a:r>
              <a:endParaRPr sz="1000">
                <a:solidFill>
                  <a:srgbClr val="0B7140"/>
                </a:solidFill>
                <a:latin typeface="Nunito"/>
                <a:ea typeface="Nunito"/>
                <a:cs typeface="Nunito"/>
                <a:sym typeface="Nunito"/>
              </a:endParaRPr>
            </a:p>
          </p:txBody>
        </p:sp>
        <p:cxnSp>
          <p:nvCxnSpPr>
            <p:cNvPr id="1637" name="Google Shape;1637;p132"/>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1638" name="Google Shape;1638;p132"/>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39" name="Google Shape;1639;p132"/>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0" name="Google Shape;1640;p132"/>
          <p:cNvGrpSpPr/>
          <p:nvPr/>
        </p:nvGrpSpPr>
        <p:grpSpPr>
          <a:xfrm>
            <a:off x="4706544" y="1247664"/>
            <a:ext cx="1834900" cy="2315200"/>
            <a:chOff x="1083025" y="1574025"/>
            <a:chExt cx="1834900" cy="2315200"/>
          </a:xfrm>
        </p:grpSpPr>
        <p:sp>
          <p:nvSpPr>
            <p:cNvPr id="1641" name="Google Shape;1641;p132"/>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666666"/>
                  </a:solidFill>
                  <a:latin typeface="Nunito"/>
                  <a:ea typeface="Nunito"/>
                  <a:cs typeface="Nunito"/>
                  <a:sym typeface="Nunito"/>
                </a:rPr>
                <a:t>July 6, 2019</a:t>
              </a:r>
              <a:endParaRPr b="1" sz="900">
                <a:solidFill>
                  <a:srgbClr val="666666"/>
                </a:solidFill>
                <a:latin typeface="Nunito"/>
                <a:ea typeface="Nunito"/>
                <a:cs typeface="Nunito"/>
                <a:sym typeface="Nunito"/>
              </a:endParaRPr>
            </a:p>
          </p:txBody>
        </p:sp>
        <p:sp>
          <p:nvSpPr>
            <p:cNvPr id="1642" name="Google Shape;1642;p1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666666"/>
                  </a:solidFill>
                  <a:latin typeface="Nunito"/>
                  <a:ea typeface="Nunito"/>
                  <a:cs typeface="Nunito"/>
                  <a:sym typeface="Nunito"/>
                </a:rPr>
                <a:t>Development</a:t>
              </a:r>
              <a:endParaRPr b="1" sz="1100">
                <a:solidFill>
                  <a:srgbClr val="666666"/>
                </a:solidFill>
                <a:latin typeface="Nunito"/>
                <a:ea typeface="Nunito"/>
                <a:cs typeface="Nunito"/>
                <a:sym typeface="Nunito"/>
              </a:endParaRPr>
            </a:p>
          </p:txBody>
        </p:sp>
        <p:sp>
          <p:nvSpPr>
            <p:cNvPr id="1643" name="Google Shape;1643;p13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434343"/>
                </a:buClr>
                <a:buSzPts val="1000"/>
                <a:buFont typeface="Nunito"/>
                <a:buChar char="●"/>
              </a:pPr>
              <a:r>
                <a:rPr lang="en" sz="1000">
                  <a:solidFill>
                    <a:srgbClr val="434343"/>
                  </a:solidFill>
                  <a:latin typeface="Nunito"/>
                  <a:ea typeface="Nunito"/>
                  <a:cs typeface="Nunito"/>
                  <a:sym typeface="Nunito"/>
                </a:rPr>
                <a:t>Begin Development of each of the 3 modules as per Design Framework</a:t>
              </a:r>
              <a:endParaRPr sz="1000">
                <a:solidFill>
                  <a:srgbClr val="434343"/>
                </a:solidFill>
                <a:latin typeface="Nunito"/>
                <a:ea typeface="Nunito"/>
                <a:cs typeface="Nunito"/>
                <a:sym typeface="Nunito"/>
              </a:endParaRPr>
            </a:p>
          </p:txBody>
        </p:sp>
        <p:cxnSp>
          <p:nvCxnSpPr>
            <p:cNvPr id="1644" name="Google Shape;1644;p132"/>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645" name="Google Shape;1645;p13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46" name="Google Shape;1646;p13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7" name="Google Shape;1647;p132"/>
          <p:cNvGrpSpPr/>
          <p:nvPr/>
        </p:nvGrpSpPr>
        <p:grpSpPr>
          <a:xfrm>
            <a:off x="6419808" y="1247650"/>
            <a:ext cx="1834900" cy="2315203"/>
            <a:chOff x="1083025" y="1574022"/>
            <a:chExt cx="1834900" cy="2315203"/>
          </a:xfrm>
        </p:grpSpPr>
        <p:sp>
          <p:nvSpPr>
            <p:cNvPr id="1648" name="Google Shape;1648;p132"/>
            <p:cNvSpPr txBox="1"/>
            <p:nvPr/>
          </p:nvSpPr>
          <p:spPr>
            <a:xfrm>
              <a:off x="1379215" y="1574022"/>
              <a:ext cx="849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666666"/>
                  </a:solidFill>
                  <a:latin typeface="Nunito"/>
                  <a:ea typeface="Nunito"/>
                  <a:cs typeface="Nunito"/>
                  <a:sym typeface="Nunito"/>
                </a:rPr>
                <a:t>July 26, 2019</a:t>
              </a:r>
              <a:endParaRPr b="1" sz="900">
                <a:solidFill>
                  <a:srgbClr val="666666"/>
                </a:solidFill>
                <a:latin typeface="Nunito"/>
                <a:ea typeface="Nunito"/>
                <a:cs typeface="Nunito"/>
                <a:sym typeface="Nunito"/>
              </a:endParaRPr>
            </a:p>
          </p:txBody>
        </p:sp>
        <p:sp>
          <p:nvSpPr>
            <p:cNvPr id="1649" name="Google Shape;1649;p13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666666"/>
                  </a:solidFill>
                  <a:latin typeface="Nunito"/>
                  <a:ea typeface="Nunito"/>
                  <a:cs typeface="Nunito"/>
                  <a:sym typeface="Nunito"/>
                </a:rPr>
                <a:t>Testing</a:t>
              </a:r>
              <a:endParaRPr b="1" sz="1100">
                <a:solidFill>
                  <a:srgbClr val="666666"/>
                </a:solidFill>
                <a:latin typeface="Nunito"/>
                <a:ea typeface="Nunito"/>
                <a:cs typeface="Nunito"/>
                <a:sym typeface="Nunito"/>
              </a:endParaRPr>
            </a:p>
          </p:txBody>
        </p:sp>
        <p:sp>
          <p:nvSpPr>
            <p:cNvPr id="1650" name="Google Shape;1650;p13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666666"/>
                </a:buClr>
                <a:buSzPts val="1000"/>
                <a:buFont typeface="Nunito"/>
                <a:buChar char="●"/>
              </a:pPr>
              <a:r>
                <a:rPr lang="en" sz="1000">
                  <a:solidFill>
                    <a:srgbClr val="666666"/>
                  </a:solidFill>
                  <a:latin typeface="Nunito"/>
                  <a:ea typeface="Nunito"/>
                  <a:cs typeface="Nunito"/>
                  <a:sym typeface="Nunito"/>
                </a:rPr>
                <a:t>Module Testing</a:t>
              </a:r>
              <a:endParaRPr sz="1000">
                <a:solidFill>
                  <a:srgbClr val="666666"/>
                </a:solidFill>
                <a:latin typeface="Nunito"/>
                <a:ea typeface="Nunito"/>
                <a:cs typeface="Nunito"/>
                <a:sym typeface="Nunito"/>
              </a:endParaRPr>
            </a:p>
            <a:p>
              <a:pPr indent="-292100" lvl="0" marL="457200" rtl="0" algn="l">
                <a:lnSpc>
                  <a:spcPct val="115000"/>
                </a:lnSpc>
                <a:spcBef>
                  <a:spcPts val="0"/>
                </a:spcBef>
                <a:spcAft>
                  <a:spcPts val="0"/>
                </a:spcAft>
                <a:buClr>
                  <a:srgbClr val="666666"/>
                </a:buClr>
                <a:buSzPts val="1000"/>
                <a:buFont typeface="Nunito"/>
                <a:buChar char="●"/>
              </a:pPr>
              <a:r>
                <a:rPr lang="en" sz="1000">
                  <a:solidFill>
                    <a:srgbClr val="666666"/>
                  </a:solidFill>
                  <a:latin typeface="Nunito"/>
                  <a:ea typeface="Nunito"/>
                  <a:cs typeface="Nunito"/>
                  <a:sym typeface="Nunito"/>
                </a:rPr>
                <a:t>Bug Tracking and Bug Fixing </a:t>
              </a:r>
              <a:endParaRPr sz="1000">
                <a:solidFill>
                  <a:srgbClr val="666666"/>
                </a:solidFill>
                <a:latin typeface="Nunito"/>
                <a:ea typeface="Nunito"/>
                <a:cs typeface="Nunito"/>
                <a:sym typeface="Nunito"/>
              </a:endParaRPr>
            </a:p>
          </p:txBody>
        </p:sp>
        <p:cxnSp>
          <p:nvCxnSpPr>
            <p:cNvPr id="1651" name="Google Shape;1651;p132"/>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652" name="Google Shape;1652;p132"/>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53" name="Google Shape;1653;p132"/>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4" name="Google Shape;1654;p132"/>
          <p:cNvSpPr/>
          <p:nvPr/>
        </p:nvSpPr>
        <p:spPr>
          <a:xfrm>
            <a:off x="1237775" y="2300850"/>
            <a:ext cx="419700" cy="347700"/>
          </a:xfrm>
          <a:prstGeom prst="star5">
            <a:avLst>
              <a:gd fmla="val 19098" name="adj"/>
              <a:gd fmla="val 105146" name="hf"/>
              <a:gd fmla="val 110557" name="vf"/>
            </a:avLst>
          </a:prstGeom>
          <a:solidFill>
            <a:srgbClr val="0856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8" name="Shape 1658"/>
        <p:cNvGrpSpPr/>
        <p:nvPr/>
      </p:nvGrpSpPr>
      <p:grpSpPr>
        <a:xfrm>
          <a:off x="0" y="0"/>
          <a:ext cx="0" cy="0"/>
          <a:chOff x="0" y="0"/>
          <a:chExt cx="0" cy="0"/>
        </a:xfrm>
      </p:grpSpPr>
      <p:sp>
        <p:nvSpPr>
          <p:cNvPr id="1659" name="Google Shape;1659;p133"/>
          <p:cNvSpPr txBox="1"/>
          <p:nvPr>
            <p:ph type="title"/>
          </p:nvPr>
        </p:nvSpPr>
        <p:spPr>
          <a:xfrm>
            <a:off x="1291650" y="574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1660" name="Google Shape;1660;p133"/>
          <p:cNvGrpSpPr/>
          <p:nvPr/>
        </p:nvGrpSpPr>
        <p:grpSpPr>
          <a:xfrm>
            <a:off x="1390800" y="1574025"/>
            <a:ext cx="1834900" cy="2315200"/>
            <a:chOff x="1083025" y="1574025"/>
            <a:chExt cx="1834900" cy="2315200"/>
          </a:xfrm>
        </p:grpSpPr>
        <p:sp>
          <p:nvSpPr>
            <p:cNvPr id="1661" name="Google Shape;1661;p133"/>
            <p:cNvSpPr txBox="1"/>
            <p:nvPr/>
          </p:nvSpPr>
          <p:spPr>
            <a:xfrm>
              <a:off x="1422250" y="1574025"/>
              <a:ext cx="806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August 26, 2019</a:t>
              </a:r>
              <a:endParaRPr b="1" sz="900">
                <a:solidFill>
                  <a:srgbClr val="0B7140"/>
                </a:solidFill>
                <a:latin typeface="Nunito"/>
                <a:ea typeface="Nunito"/>
                <a:cs typeface="Nunito"/>
                <a:sym typeface="Nunito"/>
              </a:endParaRPr>
            </a:p>
          </p:txBody>
        </p:sp>
        <p:sp>
          <p:nvSpPr>
            <p:cNvPr id="1662" name="Google Shape;1662;p133"/>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Integration &amp; System Testing</a:t>
              </a:r>
              <a:endParaRPr b="1" sz="1100">
                <a:solidFill>
                  <a:srgbClr val="0B7140"/>
                </a:solidFill>
                <a:latin typeface="Nunito"/>
                <a:ea typeface="Nunito"/>
                <a:cs typeface="Nunito"/>
                <a:sym typeface="Nunito"/>
              </a:endParaRPr>
            </a:p>
          </p:txBody>
        </p:sp>
        <p:sp>
          <p:nvSpPr>
            <p:cNvPr id="1663" name="Google Shape;1663;p133"/>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Document Integration Steps</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Integrate the 3 modules</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Test the integrated system</a:t>
              </a:r>
              <a:endParaRPr sz="1000">
                <a:solidFill>
                  <a:srgbClr val="0B7140"/>
                </a:solidFill>
                <a:latin typeface="Nunito"/>
                <a:ea typeface="Nunito"/>
                <a:cs typeface="Nunito"/>
                <a:sym typeface="Nunito"/>
              </a:endParaRPr>
            </a:p>
          </p:txBody>
        </p:sp>
        <p:cxnSp>
          <p:nvCxnSpPr>
            <p:cNvPr id="1664" name="Google Shape;1664;p133"/>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1665" name="Google Shape;1665;p133"/>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66" name="Google Shape;1666;p133"/>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7" name="Google Shape;1667;p133"/>
          <p:cNvGrpSpPr/>
          <p:nvPr/>
        </p:nvGrpSpPr>
        <p:grpSpPr>
          <a:xfrm>
            <a:off x="3099749" y="1574025"/>
            <a:ext cx="1834900" cy="2315200"/>
            <a:chOff x="1083025" y="1574025"/>
            <a:chExt cx="1834900" cy="2315200"/>
          </a:xfrm>
        </p:grpSpPr>
        <p:sp>
          <p:nvSpPr>
            <p:cNvPr id="1668" name="Google Shape;1668;p133"/>
            <p:cNvSpPr txBox="1"/>
            <p:nvPr/>
          </p:nvSpPr>
          <p:spPr>
            <a:xfrm>
              <a:off x="1208976" y="1574025"/>
              <a:ext cx="1019700" cy="236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September 26, 2019</a:t>
              </a:r>
              <a:endParaRPr b="1" sz="900">
                <a:solidFill>
                  <a:srgbClr val="0B7140"/>
                </a:solidFill>
                <a:latin typeface="Nunito"/>
                <a:ea typeface="Nunito"/>
                <a:cs typeface="Nunito"/>
                <a:sym typeface="Nunito"/>
              </a:endParaRPr>
            </a:p>
          </p:txBody>
        </p:sp>
        <p:sp>
          <p:nvSpPr>
            <p:cNvPr id="1669" name="Google Shape;1669;p133"/>
            <p:cNvSpPr txBox="1"/>
            <p:nvPr/>
          </p:nvSpPr>
          <p:spPr>
            <a:xfrm>
              <a:off x="1235950" y="25777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Deployment</a:t>
              </a:r>
              <a:endParaRPr b="1" sz="1100">
                <a:solidFill>
                  <a:srgbClr val="0B7140"/>
                </a:solidFill>
                <a:latin typeface="Nunito"/>
                <a:ea typeface="Nunito"/>
                <a:cs typeface="Nunito"/>
                <a:sym typeface="Nunito"/>
              </a:endParaRPr>
            </a:p>
          </p:txBody>
        </p:sp>
        <p:sp>
          <p:nvSpPr>
            <p:cNvPr id="1670" name="Google Shape;1670;p133"/>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B7140"/>
                </a:buClr>
                <a:buSzPts val="900"/>
                <a:buFont typeface="Nunito"/>
                <a:buChar char="●"/>
              </a:pPr>
              <a:r>
                <a:rPr lang="en" sz="900">
                  <a:solidFill>
                    <a:srgbClr val="0B7140"/>
                  </a:solidFill>
                  <a:latin typeface="Nunito"/>
                  <a:ea typeface="Nunito"/>
                  <a:cs typeface="Nunito"/>
                  <a:sym typeface="Nunito"/>
                </a:rPr>
                <a:t>Deploy the Integrated System to implement new functionalities</a:t>
              </a:r>
              <a:endParaRPr sz="900">
                <a:solidFill>
                  <a:srgbClr val="0B7140"/>
                </a:solidFill>
                <a:latin typeface="Nunito"/>
                <a:ea typeface="Nunito"/>
                <a:cs typeface="Nunito"/>
                <a:sym typeface="Nunito"/>
              </a:endParaRPr>
            </a:p>
          </p:txBody>
        </p:sp>
        <p:cxnSp>
          <p:nvCxnSpPr>
            <p:cNvPr id="1671" name="Google Shape;1671;p133"/>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1672" name="Google Shape;1672;p133"/>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673" name="Google Shape;1673;p133"/>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4" name="Google Shape;1674;p133"/>
          <p:cNvSpPr/>
          <p:nvPr/>
        </p:nvSpPr>
        <p:spPr>
          <a:xfrm>
            <a:off x="5099100" y="2206075"/>
            <a:ext cx="419700" cy="347700"/>
          </a:xfrm>
          <a:prstGeom prst="star5">
            <a:avLst>
              <a:gd fmla="val 19098" name="adj"/>
              <a:gd fmla="val 105146" name="hf"/>
              <a:gd fmla="val 110557" name="vf"/>
            </a:avLst>
          </a:prstGeom>
          <a:solidFill>
            <a:srgbClr val="0856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3"/>
          <p:cNvSpPr txBox="1"/>
          <p:nvPr/>
        </p:nvSpPr>
        <p:spPr>
          <a:xfrm>
            <a:off x="5422800" y="2397900"/>
            <a:ext cx="69060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35"/>
          <p:cNvSpPr txBox="1"/>
          <p:nvPr>
            <p:ph type="title"/>
          </p:nvPr>
        </p:nvSpPr>
        <p:spPr>
          <a:xfrm>
            <a:off x="1252600" y="2317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Proposed Solution: </a:t>
            </a:r>
            <a:endParaRPr>
              <a:solidFill>
                <a:srgbClr val="1D7E74"/>
              </a:solidFill>
            </a:endParaRPr>
          </a:p>
        </p:txBody>
      </p:sp>
      <p:pic>
        <p:nvPicPr>
          <p:cNvPr id="680" name="Google Shape;680;p35"/>
          <p:cNvPicPr preferRelativeResize="0"/>
          <p:nvPr/>
        </p:nvPicPr>
        <p:blipFill>
          <a:blip r:embed="rId3">
            <a:alphaModFix/>
          </a:blip>
          <a:stretch>
            <a:fillRect/>
          </a:stretch>
        </p:blipFill>
        <p:spPr>
          <a:xfrm>
            <a:off x="4711605" y="231775"/>
            <a:ext cx="1998620" cy="999300"/>
          </a:xfrm>
          <a:prstGeom prst="rect">
            <a:avLst/>
          </a:prstGeom>
          <a:noFill/>
          <a:ln>
            <a:noFill/>
          </a:ln>
        </p:spPr>
      </p:pic>
      <p:grpSp>
        <p:nvGrpSpPr>
          <p:cNvPr id="681" name="Google Shape;681;p35"/>
          <p:cNvGrpSpPr/>
          <p:nvPr/>
        </p:nvGrpSpPr>
        <p:grpSpPr>
          <a:xfrm>
            <a:off x="975225" y="1066800"/>
            <a:ext cx="7585279" cy="3711155"/>
            <a:chOff x="827275" y="716175"/>
            <a:chExt cx="7585279" cy="3711155"/>
          </a:xfrm>
        </p:grpSpPr>
        <p:grpSp>
          <p:nvGrpSpPr>
            <p:cNvPr id="682" name="Google Shape;682;p35"/>
            <p:cNvGrpSpPr/>
            <p:nvPr/>
          </p:nvGrpSpPr>
          <p:grpSpPr>
            <a:xfrm>
              <a:off x="827275" y="716175"/>
              <a:ext cx="1494729" cy="3711155"/>
              <a:chOff x="1118227" y="283725"/>
              <a:chExt cx="2090823" cy="4076400"/>
            </a:xfrm>
          </p:grpSpPr>
          <p:sp>
            <p:nvSpPr>
              <p:cNvPr id="683" name="Google Shape;683;p35"/>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5"/>
              <p:cNvSpPr/>
              <p:nvPr/>
            </p:nvSpPr>
            <p:spPr>
              <a:xfrm>
                <a:off x="1118227"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5"/>
              <p:cNvSpPr/>
              <p:nvPr/>
            </p:nvSpPr>
            <p:spPr>
              <a:xfrm>
                <a:off x="1149173" y="504046"/>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Flexibility of schema</a:t>
                </a:r>
                <a:endParaRPr b="1" sz="1000">
                  <a:solidFill>
                    <a:srgbClr val="1D7E74"/>
                  </a:solidFill>
                  <a:latin typeface="Roboto"/>
                  <a:ea typeface="Roboto"/>
                  <a:cs typeface="Roboto"/>
                  <a:sym typeface="Roboto"/>
                </a:endParaRPr>
              </a:p>
            </p:txBody>
          </p:sp>
          <p:sp>
            <p:nvSpPr>
              <p:cNvPr id="686" name="Google Shape;686;p35"/>
              <p:cNvSpPr/>
              <p:nvPr/>
            </p:nvSpPr>
            <p:spPr>
              <a:xfrm rot="5400000">
                <a:off x="1938854"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35"/>
            <p:cNvGrpSpPr/>
            <p:nvPr/>
          </p:nvGrpSpPr>
          <p:grpSpPr>
            <a:xfrm>
              <a:off x="2349900" y="716175"/>
              <a:ext cx="1494742" cy="3711155"/>
              <a:chOff x="1118210" y="283725"/>
              <a:chExt cx="2090840" cy="4076400"/>
            </a:xfrm>
          </p:grpSpPr>
          <p:sp>
            <p:nvSpPr>
              <p:cNvPr id="688" name="Google Shape;688;p35"/>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5"/>
              <p:cNvSpPr/>
              <p:nvPr/>
            </p:nvSpPr>
            <p:spPr>
              <a:xfrm>
                <a:off x="1118210"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5"/>
              <p:cNvSpPr/>
              <p:nvPr/>
            </p:nvSpPr>
            <p:spPr>
              <a:xfrm rot="5400000">
                <a:off x="1969086"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 name="Google Shape;691;p35"/>
            <p:cNvGrpSpPr/>
            <p:nvPr/>
          </p:nvGrpSpPr>
          <p:grpSpPr>
            <a:xfrm>
              <a:off x="3872550" y="716175"/>
              <a:ext cx="1494729" cy="3711155"/>
              <a:chOff x="1118227" y="283725"/>
              <a:chExt cx="2090823" cy="4076400"/>
            </a:xfrm>
          </p:grpSpPr>
          <p:sp>
            <p:nvSpPr>
              <p:cNvPr id="692" name="Google Shape;692;p35"/>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5"/>
              <p:cNvSpPr/>
              <p:nvPr/>
            </p:nvSpPr>
            <p:spPr>
              <a:xfrm>
                <a:off x="1118227"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5"/>
              <p:cNvSpPr/>
              <p:nvPr/>
            </p:nvSpPr>
            <p:spPr>
              <a:xfrm rot="5400000">
                <a:off x="1927279"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35"/>
            <p:cNvGrpSpPr/>
            <p:nvPr/>
          </p:nvGrpSpPr>
          <p:grpSpPr>
            <a:xfrm>
              <a:off x="5395175" y="716175"/>
              <a:ext cx="1494742" cy="3711155"/>
              <a:chOff x="1118210" y="283725"/>
              <a:chExt cx="2090840" cy="4076400"/>
            </a:xfrm>
          </p:grpSpPr>
          <p:sp>
            <p:nvSpPr>
              <p:cNvPr id="696" name="Google Shape;696;p35"/>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5"/>
              <p:cNvSpPr/>
              <p:nvPr/>
            </p:nvSpPr>
            <p:spPr>
              <a:xfrm>
                <a:off x="1118210"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5"/>
              <p:cNvSpPr/>
              <p:nvPr/>
            </p:nvSpPr>
            <p:spPr>
              <a:xfrm rot="5400000">
                <a:off x="1969086"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35"/>
            <p:cNvGrpSpPr/>
            <p:nvPr/>
          </p:nvGrpSpPr>
          <p:grpSpPr>
            <a:xfrm>
              <a:off x="6917825" y="716175"/>
              <a:ext cx="1494729" cy="3711155"/>
              <a:chOff x="1118227" y="283725"/>
              <a:chExt cx="2090823" cy="4076400"/>
            </a:xfrm>
          </p:grpSpPr>
          <p:sp>
            <p:nvSpPr>
              <p:cNvPr id="700" name="Google Shape;700;p35"/>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5"/>
              <p:cNvSpPr/>
              <p:nvPr/>
            </p:nvSpPr>
            <p:spPr>
              <a:xfrm>
                <a:off x="1118227"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5"/>
              <p:cNvSpPr/>
              <p:nvPr/>
            </p:nvSpPr>
            <p:spPr>
              <a:xfrm rot="5400000">
                <a:off x="1915704"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3" name="Google Shape;703;p35"/>
          <p:cNvSpPr/>
          <p:nvPr/>
        </p:nvSpPr>
        <p:spPr>
          <a:xfrm>
            <a:off x="1058548" y="18484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Since our data is dynamic, MongoDB would be perfect</a:t>
            </a:r>
            <a:endParaRPr sz="1000">
              <a:solidFill>
                <a:srgbClr val="1D7E74"/>
              </a:solidFill>
              <a:latin typeface="Roboto Medium"/>
              <a:ea typeface="Roboto Medium"/>
              <a:cs typeface="Roboto Medium"/>
              <a:sym typeface="Roboto Medium"/>
            </a:endParaRPr>
          </a:p>
        </p:txBody>
      </p:sp>
      <p:sp>
        <p:nvSpPr>
          <p:cNvPr id="704" name="Google Shape;704;p35"/>
          <p:cNvSpPr/>
          <p:nvPr/>
        </p:nvSpPr>
        <p:spPr>
          <a:xfrm>
            <a:off x="1058548" y="332315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It can </a:t>
            </a:r>
            <a:r>
              <a:rPr lang="en" sz="1000">
                <a:solidFill>
                  <a:srgbClr val="FFFFFF"/>
                </a:solidFill>
                <a:latin typeface="Roboto Medium"/>
                <a:ea typeface="Roboto Medium"/>
                <a:cs typeface="Roboto Medium"/>
                <a:sym typeface="Roboto Medium"/>
              </a:rPr>
              <a:t>accommodate</a:t>
            </a:r>
            <a:r>
              <a:rPr lang="en" sz="1000">
                <a:solidFill>
                  <a:srgbClr val="FFFFFF"/>
                </a:solidFill>
                <a:latin typeface="Roboto Medium"/>
                <a:ea typeface="Roboto Medium"/>
                <a:cs typeface="Roboto Medium"/>
                <a:sym typeface="Roboto Medium"/>
              </a:rPr>
              <a:t> our needs to store both structured and unstructured data</a:t>
            </a:r>
            <a:endParaRPr sz="1000">
              <a:solidFill>
                <a:srgbClr val="FFFFFF"/>
              </a:solidFill>
              <a:latin typeface="Roboto Medium"/>
              <a:ea typeface="Roboto Medium"/>
              <a:cs typeface="Roboto Medium"/>
              <a:sym typeface="Roboto Medium"/>
            </a:endParaRPr>
          </a:p>
        </p:txBody>
      </p:sp>
      <p:sp>
        <p:nvSpPr>
          <p:cNvPr id="705" name="Google Shape;705;p35"/>
          <p:cNvSpPr/>
          <p:nvPr/>
        </p:nvSpPr>
        <p:spPr>
          <a:xfrm>
            <a:off x="2585373" y="12949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Scalability (Auto-Sharding)</a:t>
            </a:r>
            <a:endParaRPr b="1" sz="1000">
              <a:solidFill>
                <a:srgbClr val="1D7E74"/>
              </a:solidFill>
              <a:latin typeface="Roboto"/>
              <a:ea typeface="Roboto"/>
              <a:cs typeface="Roboto"/>
              <a:sym typeface="Roboto"/>
            </a:endParaRPr>
          </a:p>
        </p:txBody>
      </p:sp>
      <p:sp>
        <p:nvSpPr>
          <p:cNvPr id="706" name="Google Shape;706;p35"/>
          <p:cNvSpPr/>
          <p:nvPr/>
        </p:nvSpPr>
        <p:spPr>
          <a:xfrm>
            <a:off x="2585373" y="18484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In terms of Cluster, Performance and Data</a:t>
            </a:r>
            <a:endParaRPr sz="1000">
              <a:solidFill>
                <a:srgbClr val="1D7E74"/>
              </a:solidFill>
              <a:latin typeface="Roboto Medium"/>
              <a:ea typeface="Roboto Medium"/>
              <a:cs typeface="Roboto Medium"/>
              <a:sym typeface="Roboto Medium"/>
            </a:endParaRPr>
          </a:p>
        </p:txBody>
      </p:sp>
      <p:sp>
        <p:nvSpPr>
          <p:cNvPr id="707" name="Google Shape;707;p35"/>
          <p:cNvSpPr/>
          <p:nvPr/>
        </p:nvSpPr>
        <p:spPr>
          <a:xfrm>
            <a:off x="2535425" y="3241075"/>
            <a:ext cx="13974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As we grow, our database could be distributed across nodes, could sustain 100,000 + database read/writes per second and store 1 billion + documents </a:t>
            </a:r>
            <a:endParaRPr sz="1000">
              <a:solidFill>
                <a:srgbClr val="FFFFFF"/>
              </a:solidFill>
              <a:latin typeface="Roboto Medium"/>
              <a:ea typeface="Roboto Medium"/>
              <a:cs typeface="Roboto Medium"/>
              <a:sym typeface="Roboto Medium"/>
            </a:endParaRPr>
          </a:p>
        </p:txBody>
      </p:sp>
      <p:sp>
        <p:nvSpPr>
          <p:cNvPr id="708" name="Google Shape;708;p35"/>
          <p:cNvSpPr/>
          <p:nvPr/>
        </p:nvSpPr>
        <p:spPr>
          <a:xfrm>
            <a:off x="4112198" y="1294905"/>
            <a:ext cx="1297500" cy="5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rgbClr val="1D7E74"/>
                </a:solidFill>
                <a:latin typeface="Roboto"/>
                <a:ea typeface="Roboto"/>
                <a:cs typeface="Roboto"/>
                <a:sym typeface="Roboto"/>
              </a:rPr>
              <a:t>Document-based storage</a:t>
            </a:r>
            <a:endParaRPr b="1" sz="1000">
              <a:solidFill>
                <a:srgbClr val="1D7E74"/>
              </a:solidFill>
              <a:latin typeface="Roboto"/>
              <a:ea typeface="Roboto"/>
              <a:cs typeface="Roboto"/>
              <a:sym typeface="Roboto"/>
            </a:endParaRPr>
          </a:p>
        </p:txBody>
      </p:sp>
      <p:sp>
        <p:nvSpPr>
          <p:cNvPr id="709" name="Google Shape;709;p35"/>
          <p:cNvSpPr/>
          <p:nvPr/>
        </p:nvSpPr>
        <p:spPr>
          <a:xfrm>
            <a:off x="5596073" y="12949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Easy to learn</a:t>
            </a:r>
            <a:endParaRPr b="1" sz="1000">
              <a:solidFill>
                <a:srgbClr val="1D7E74"/>
              </a:solidFill>
              <a:latin typeface="Roboto"/>
              <a:ea typeface="Roboto"/>
              <a:cs typeface="Roboto"/>
              <a:sym typeface="Roboto"/>
            </a:endParaRPr>
          </a:p>
        </p:txBody>
      </p:sp>
      <p:sp>
        <p:nvSpPr>
          <p:cNvPr id="710" name="Google Shape;710;p35"/>
          <p:cNvSpPr/>
          <p:nvPr/>
        </p:nvSpPr>
        <p:spPr>
          <a:xfrm>
            <a:off x="5637823" y="1918730"/>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Easy to set up and manage</a:t>
            </a:r>
            <a:endParaRPr sz="1000">
              <a:solidFill>
                <a:srgbClr val="1D7E74"/>
              </a:solidFill>
              <a:latin typeface="Roboto Medium"/>
              <a:ea typeface="Roboto Medium"/>
              <a:cs typeface="Roboto Medium"/>
              <a:sym typeface="Roboto Medium"/>
            </a:endParaRPr>
          </a:p>
        </p:txBody>
      </p:sp>
      <p:sp>
        <p:nvSpPr>
          <p:cNvPr id="711" name="Google Shape;711;p35"/>
          <p:cNvSpPr/>
          <p:nvPr/>
        </p:nvSpPr>
        <p:spPr>
          <a:xfrm>
            <a:off x="5587875" y="3302600"/>
            <a:ext cx="13974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Given our small team size, MongoDB would be a good choice</a:t>
            </a:r>
            <a:endParaRPr sz="1000">
              <a:solidFill>
                <a:srgbClr val="FFFFFF"/>
              </a:solidFill>
              <a:latin typeface="Roboto Medium"/>
              <a:ea typeface="Roboto Medium"/>
              <a:cs typeface="Roboto Medium"/>
              <a:sym typeface="Roboto Medium"/>
            </a:endParaRPr>
          </a:p>
        </p:txBody>
      </p:sp>
      <p:sp>
        <p:nvSpPr>
          <p:cNvPr id="712" name="Google Shape;712;p35"/>
          <p:cNvSpPr/>
          <p:nvPr/>
        </p:nvSpPr>
        <p:spPr>
          <a:xfrm>
            <a:off x="4061650" y="3241075"/>
            <a:ext cx="13974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This would make it easier to develop 360 degree style profile of customers and also link customer chat history to their profile </a:t>
            </a:r>
            <a:endParaRPr sz="1000">
              <a:solidFill>
                <a:srgbClr val="FFFFFF"/>
              </a:solidFill>
              <a:latin typeface="Roboto Medium"/>
              <a:ea typeface="Roboto Medium"/>
              <a:cs typeface="Roboto Medium"/>
              <a:sym typeface="Roboto Medium"/>
            </a:endParaRPr>
          </a:p>
        </p:txBody>
      </p:sp>
      <p:sp>
        <p:nvSpPr>
          <p:cNvPr id="713" name="Google Shape;713;p35"/>
          <p:cNvSpPr/>
          <p:nvPr/>
        </p:nvSpPr>
        <p:spPr>
          <a:xfrm>
            <a:off x="4040775" y="1784575"/>
            <a:ext cx="13974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It pairs each key with a complex data structure</a:t>
            </a:r>
            <a:endParaRPr sz="1000">
              <a:solidFill>
                <a:srgbClr val="1D7E74"/>
              </a:solidFill>
              <a:latin typeface="Roboto Medium"/>
              <a:ea typeface="Roboto Medium"/>
              <a:cs typeface="Roboto Medium"/>
              <a:sym typeface="Roboto Medium"/>
            </a:endParaRPr>
          </a:p>
        </p:txBody>
      </p:sp>
      <p:sp>
        <p:nvSpPr>
          <p:cNvPr id="714" name="Google Shape;714;p35"/>
          <p:cNvSpPr/>
          <p:nvPr/>
        </p:nvSpPr>
        <p:spPr>
          <a:xfrm>
            <a:off x="7079948" y="1231080"/>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MongoDB Charts</a:t>
            </a:r>
            <a:endParaRPr b="1" sz="1000">
              <a:solidFill>
                <a:srgbClr val="1D7E74"/>
              </a:solidFill>
              <a:latin typeface="Roboto"/>
              <a:ea typeface="Roboto"/>
              <a:cs typeface="Roboto"/>
              <a:sym typeface="Roboto"/>
            </a:endParaRPr>
          </a:p>
        </p:txBody>
      </p:sp>
      <p:sp>
        <p:nvSpPr>
          <p:cNvPr id="715" name="Google Shape;715;p35"/>
          <p:cNvSpPr/>
          <p:nvPr/>
        </p:nvSpPr>
        <p:spPr>
          <a:xfrm>
            <a:off x="7079948" y="1918730"/>
            <a:ext cx="1297500" cy="5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rgbClr val="1D7E74"/>
                </a:solidFill>
                <a:latin typeface="Roboto Medium"/>
                <a:ea typeface="Roboto Medium"/>
                <a:cs typeface="Roboto Medium"/>
                <a:sym typeface="Roboto Medium"/>
              </a:rPr>
              <a:t>Visualize live data from any MongoDB instance</a:t>
            </a:r>
            <a:endParaRPr b="1" sz="1000">
              <a:solidFill>
                <a:srgbClr val="1D7E74"/>
              </a:solidFill>
              <a:latin typeface="Roboto"/>
              <a:ea typeface="Roboto"/>
              <a:cs typeface="Roboto"/>
              <a:sym typeface="Roboto"/>
            </a:endParaRPr>
          </a:p>
        </p:txBody>
      </p:sp>
      <p:sp>
        <p:nvSpPr>
          <p:cNvPr id="716" name="Google Shape;716;p35"/>
          <p:cNvSpPr/>
          <p:nvPr/>
        </p:nvSpPr>
        <p:spPr>
          <a:xfrm>
            <a:off x="7114098" y="33437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 </a:t>
            </a:r>
            <a:r>
              <a:rPr lang="en" sz="1000">
                <a:solidFill>
                  <a:schemeClr val="lt1"/>
                </a:solidFill>
                <a:latin typeface="Roboto Medium"/>
                <a:ea typeface="Roboto Medium"/>
                <a:cs typeface="Roboto Medium"/>
                <a:sym typeface="Roboto Medium"/>
              </a:rPr>
              <a:t>Its real-time visualization features help our team to monitor essential metrics efficiently</a:t>
            </a:r>
            <a:r>
              <a:rPr b="1" lang="en" sz="1000">
                <a:solidFill>
                  <a:srgbClr val="1D7E74"/>
                </a:solidFill>
                <a:latin typeface="Roboto"/>
                <a:ea typeface="Roboto"/>
                <a:cs typeface="Roboto"/>
                <a:sym typeface="Roboto"/>
              </a:rPr>
              <a:t>  leThearn</a:t>
            </a:r>
            <a:endParaRPr b="1" sz="1000">
              <a:solidFill>
                <a:srgbClr val="1D7E74"/>
              </a:solidFill>
              <a:latin typeface="Roboto"/>
              <a:ea typeface="Roboto"/>
              <a:cs typeface="Roboto"/>
              <a:sym typeface="Roboto"/>
            </a:endParaRPr>
          </a:p>
        </p:txBody>
      </p:sp>
      <p:sp>
        <p:nvSpPr>
          <p:cNvPr id="717" name="Google Shape;717;p35"/>
          <p:cNvSpPr txBox="1"/>
          <p:nvPr/>
        </p:nvSpPr>
        <p:spPr>
          <a:xfrm>
            <a:off x="6512275" y="388200"/>
            <a:ext cx="3813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13</a:t>
            </a:r>
            <a:endParaRPr sz="800">
              <a:latin typeface="Nunito"/>
              <a:ea typeface="Nunito"/>
              <a:cs typeface="Nunito"/>
              <a:sym typeface="Nunito"/>
            </a:endParaRPr>
          </a:p>
        </p:txBody>
      </p:sp>
      <p:sp>
        <p:nvSpPr>
          <p:cNvPr id="718" name="Google Shape;718;p35"/>
          <p:cNvSpPr txBox="1"/>
          <p:nvPr/>
        </p:nvSpPr>
        <p:spPr>
          <a:xfrm>
            <a:off x="713275" y="4797900"/>
            <a:ext cx="5799000" cy="267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latin typeface="Nunito"/>
                <a:ea typeface="Nunito"/>
                <a:cs typeface="Nunito"/>
                <a:sym typeface="Nunito"/>
              </a:rPr>
              <a:t>13. Features of MongoDB: </a:t>
            </a:r>
            <a:r>
              <a:rPr lang="en" sz="800" u="sng">
                <a:solidFill>
                  <a:schemeClr val="accent5"/>
                </a:solidFill>
                <a:latin typeface="Nunito"/>
                <a:ea typeface="Nunito"/>
                <a:cs typeface="Nunito"/>
                <a:sym typeface="Nunito"/>
                <a:hlinkClick r:id="rId4"/>
              </a:rPr>
              <a:t>https://docs.mongodb.com/manual/introduction/</a:t>
            </a:r>
            <a:r>
              <a:rPr lang="en" sz="800">
                <a:latin typeface="Nunito"/>
                <a:ea typeface="Nunito"/>
                <a:cs typeface="Nunito"/>
                <a:sym typeface="Nunito"/>
              </a:rPr>
              <a:t> (</a:t>
            </a:r>
            <a:r>
              <a:rPr lang="en" sz="800">
                <a:solidFill>
                  <a:schemeClr val="dk2"/>
                </a:solidFill>
                <a:latin typeface="Nunito"/>
                <a:ea typeface="Nunito"/>
                <a:cs typeface="Nunito"/>
                <a:sym typeface="Nunito"/>
              </a:rPr>
              <a:t>Slide 11)</a:t>
            </a:r>
            <a:endParaRPr sz="800">
              <a:latin typeface="Nunito"/>
              <a:ea typeface="Nunito"/>
              <a:cs typeface="Nunito"/>
              <a:sym typeface="Nunito"/>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9" name="Shape 1679"/>
        <p:cNvGrpSpPr/>
        <p:nvPr/>
      </p:nvGrpSpPr>
      <p:grpSpPr>
        <a:xfrm>
          <a:off x="0" y="0"/>
          <a:ext cx="0" cy="0"/>
          <a:chOff x="0" y="0"/>
          <a:chExt cx="0" cy="0"/>
        </a:xfrm>
      </p:grpSpPr>
      <p:sp>
        <p:nvSpPr>
          <p:cNvPr id="1680" name="Google Shape;1680;p134"/>
          <p:cNvSpPr txBox="1"/>
          <p:nvPr>
            <p:ph type="title"/>
          </p:nvPr>
        </p:nvSpPr>
        <p:spPr>
          <a:xfrm>
            <a:off x="888350" y="21910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1D7E74"/>
                </a:solidFill>
              </a:rPr>
              <a:t>Thank You!</a:t>
            </a:r>
            <a:endParaRPr sz="4800">
              <a:solidFill>
                <a:srgbClr val="1D7E74"/>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36"/>
          <p:cNvSpPr txBox="1"/>
          <p:nvPr>
            <p:ph type="title"/>
          </p:nvPr>
        </p:nvSpPr>
        <p:spPr>
          <a:xfrm>
            <a:off x="1056750" y="-960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Our Proposed System</a:t>
            </a:r>
            <a:endParaRPr>
              <a:solidFill>
                <a:srgbClr val="1D7E74"/>
              </a:solidFill>
            </a:endParaRPr>
          </a:p>
        </p:txBody>
      </p:sp>
      <p:pic>
        <p:nvPicPr>
          <p:cNvPr id="724" name="Google Shape;724;p36"/>
          <p:cNvPicPr preferRelativeResize="0"/>
          <p:nvPr/>
        </p:nvPicPr>
        <p:blipFill>
          <a:blip r:embed="rId3">
            <a:alphaModFix/>
          </a:blip>
          <a:stretch>
            <a:fillRect/>
          </a:stretch>
        </p:blipFill>
        <p:spPr>
          <a:xfrm>
            <a:off x="1025375" y="477188"/>
            <a:ext cx="7775299" cy="4164350"/>
          </a:xfrm>
          <a:prstGeom prst="rect">
            <a:avLst/>
          </a:prstGeom>
          <a:noFill/>
          <a:ln>
            <a:noFill/>
          </a:ln>
        </p:spPr>
      </p:pic>
      <p:sp>
        <p:nvSpPr>
          <p:cNvPr id="725" name="Google Shape;725;p36"/>
          <p:cNvSpPr txBox="1"/>
          <p:nvPr/>
        </p:nvSpPr>
        <p:spPr>
          <a:xfrm>
            <a:off x="4731075" y="118300"/>
            <a:ext cx="3639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14</a:t>
            </a:r>
            <a:endParaRPr sz="800">
              <a:latin typeface="Nunito"/>
              <a:ea typeface="Nunito"/>
              <a:cs typeface="Nunito"/>
              <a:sym typeface="Nunito"/>
            </a:endParaRPr>
          </a:p>
        </p:txBody>
      </p:sp>
      <p:sp>
        <p:nvSpPr>
          <p:cNvPr id="726" name="Google Shape;726;p36"/>
          <p:cNvSpPr txBox="1"/>
          <p:nvPr/>
        </p:nvSpPr>
        <p:spPr>
          <a:xfrm>
            <a:off x="658375" y="4745725"/>
            <a:ext cx="5363100" cy="25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latin typeface="Nunito"/>
                <a:ea typeface="Nunito"/>
                <a:cs typeface="Nunito"/>
                <a:sym typeface="Nunito"/>
              </a:rPr>
              <a:t>14. Proposed System Flow Chart drawn using: </a:t>
            </a:r>
            <a:r>
              <a:rPr lang="en" sz="800" u="sng">
                <a:solidFill>
                  <a:schemeClr val="accent5"/>
                </a:solidFill>
                <a:latin typeface="Nunito"/>
                <a:ea typeface="Nunito"/>
                <a:cs typeface="Nunito"/>
                <a:sym typeface="Nunito"/>
                <a:hlinkClick r:id="rId4"/>
              </a:rPr>
              <a:t>https://www.draw.io/</a:t>
            </a:r>
            <a:r>
              <a:rPr lang="en" sz="800">
                <a:latin typeface="Nunito"/>
                <a:ea typeface="Nunito"/>
                <a:cs typeface="Nunito"/>
                <a:sym typeface="Nunito"/>
              </a:rPr>
              <a:t> (</a:t>
            </a:r>
            <a:r>
              <a:rPr lang="en" sz="800">
                <a:solidFill>
                  <a:schemeClr val="dk2"/>
                </a:solidFill>
                <a:latin typeface="Nunito"/>
                <a:ea typeface="Nunito"/>
                <a:cs typeface="Nunito"/>
                <a:sym typeface="Nunito"/>
              </a:rPr>
              <a:t>Slide 12)</a:t>
            </a:r>
            <a:endParaRPr sz="8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37"/>
          <p:cNvSpPr txBox="1"/>
          <p:nvPr>
            <p:ph type="title"/>
          </p:nvPr>
        </p:nvSpPr>
        <p:spPr>
          <a:xfrm>
            <a:off x="1303800" y="598575"/>
            <a:ext cx="7030500" cy="6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Nunito"/>
                <a:ea typeface="Nunito"/>
                <a:cs typeface="Nunito"/>
                <a:sym typeface="Nunito"/>
              </a:rPr>
              <a:t>Architecture</a:t>
            </a:r>
            <a:endParaRPr>
              <a:solidFill>
                <a:srgbClr val="1D7E74"/>
              </a:solidFill>
              <a:latin typeface="Nunito"/>
              <a:ea typeface="Nunito"/>
              <a:cs typeface="Nunito"/>
              <a:sym typeface="Nunito"/>
            </a:endParaRPr>
          </a:p>
        </p:txBody>
      </p:sp>
      <p:graphicFrame>
        <p:nvGraphicFramePr>
          <p:cNvPr id="732" name="Google Shape;732;p37"/>
          <p:cNvGraphicFramePr/>
          <p:nvPr/>
        </p:nvGraphicFramePr>
        <p:xfrm>
          <a:off x="359825" y="1590750"/>
          <a:ext cx="3000000" cy="3000000"/>
        </p:xfrm>
        <a:graphic>
          <a:graphicData uri="http://schemas.openxmlformats.org/drawingml/2006/table">
            <a:tbl>
              <a:tblPr>
                <a:noFill/>
                <a:tableStyleId>{BCBA651D-CB07-41CB-B004-CCAE3A851C52}</a:tableStyleId>
              </a:tblPr>
              <a:tblGrid>
                <a:gridCol w="1558350"/>
                <a:gridCol w="6690375"/>
              </a:tblGrid>
              <a:tr h="560100">
                <a:tc>
                  <a:txBody>
                    <a:bodyPr>
                      <a:noAutofit/>
                    </a:bodyPr>
                    <a:lstStyle/>
                    <a:p>
                      <a:pPr indent="0" lvl="0" marL="0" rtl="0" algn="ctr">
                        <a:spcBef>
                          <a:spcPts val="0"/>
                        </a:spcBef>
                        <a:spcAft>
                          <a:spcPts val="0"/>
                        </a:spcAft>
                        <a:buNone/>
                      </a:pPr>
                      <a:r>
                        <a:rPr b="1" lang="en">
                          <a:latin typeface="Nunito"/>
                          <a:ea typeface="Nunito"/>
                          <a:cs typeface="Nunito"/>
                          <a:sym typeface="Nunito"/>
                        </a:rPr>
                        <a:t>User</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872475">
                <a:tc>
                  <a:txBody>
                    <a:bodyPr>
                      <a:noAutofit/>
                    </a:bodyPr>
                    <a:lstStyle/>
                    <a:p>
                      <a:pPr indent="0" lvl="0" marL="0" rtl="0" algn="ctr">
                        <a:spcBef>
                          <a:spcPts val="0"/>
                        </a:spcBef>
                        <a:spcAft>
                          <a:spcPts val="0"/>
                        </a:spcAft>
                        <a:buNone/>
                      </a:pPr>
                      <a:r>
                        <a:rPr b="1" lang="en">
                          <a:latin typeface="Nunito"/>
                          <a:ea typeface="Nunito"/>
                          <a:cs typeface="Nunito"/>
                          <a:sym typeface="Nunito"/>
                        </a:rPr>
                        <a:t>User Interface</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772100">
                <a:tc>
                  <a:txBody>
                    <a:bodyPr>
                      <a:noAutofit/>
                    </a:bodyPr>
                    <a:lstStyle/>
                    <a:p>
                      <a:pPr indent="0" lvl="0" marL="0" rtl="0" algn="ctr">
                        <a:spcBef>
                          <a:spcPts val="0"/>
                        </a:spcBef>
                        <a:spcAft>
                          <a:spcPts val="0"/>
                        </a:spcAft>
                        <a:buNone/>
                      </a:pPr>
                      <a:r>
                        <a:rPr b="1" lang="en">
                          <a:latin typeface="Nunito"/>
                          <a:ea typeface="Nunito"/>
                          <a:cs typeface="Nunito"/>
                          <a:sym typeface="Nunito"/>
                        </a:rPr>
                        <a:t>Application Layer</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325800">
                <a:tc>
                  <a:txBody>
                    <a:bodyPr>
                      <a:noAutofit/>
                    </a:bodyPr>
                    <a:lstStyle/>
                    <a:p>
                      <a:pPr indent="0" lvl="0" marL="0" rtl="0" algn="ctr">
                        <a:spcBef>
                          <a:spcPts val="0"/>
                        </a:spcBef>
                        <a:spcAft>
                          <a:spcPts val="0"/>
                        </a:spcAft>
                        <a:buNone/>
                      </a:pPr>
                      <a:r>
                        <a:rPr b="1" lang="en">
                          <a:latin typeface="Nunito"/>
                          <a:ea typeface="Nunito"/>
                          <a:cs typeface="Nunito"/>
                          <a:sym typeface="Nunito"/>
                        </a:rPr>
                        <a:t>Data Access</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727475">
                <a:tc>
                  <a:txBody>
                    <a:bodyPr>
                      <a:noAutofit/>
                    </a:bodyPr>
                    <a:lstStyle/>
                    <a:p>
                      <a:pPr indent="0" lvl="0" marL="0" rtl="0" algn="ctr">
                        <a:spcBef>
                          <a:spcPts val="0"/>
                        </a:spcBef>
                        <a:spcAft>
                          <a:spcPts val="0"/>
                        </a:spcAft>
                        <a:buNone/>
                      </a:pPr>
                      <a:r>
                        <a:rPr b="1" lang="en">
                          <a:latin typeface="Nunito"/>
                          <a:ea typeface="Nunito"/>
                          <a:cs typeface="Nunito"/>
                          <a:sym typeface="Nunito"/>
                        </a:rPr>
                        <a:t>Database Layer</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bl>
          </a:graphicData>
        </a:graphic>
      </p:graphicFrame>
      <p:sp>
        <p:nvSpPr>
          <p:cNvPr id="733" name="Google Shape;733;p37"/>
          <p:cNvSpPr/>
          <p:nvPr/>
        </p:nvSpPr>
        <p:spPr>
          <a:xfrm>
            <a:off x="2030600" y="1702350"/>
            <a:ext cx="825600" cy="24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Shopper</a:t>
            </a:r>
            <a:r>
              <a:rPr lang="en" sz="1000">
                <a:latin typeface="Nunito"/>
                <a:ea typeface="Nunito"/>
                <a:cs typeface="Nunito"/>
                <a:sym typeface="Nunito"/>
              </a:rPr>
              <a:t> </a:t>
            </a:r>
            <a:endParaRPr sz="1000">
              <a:latin typeface="Nunito"/>
              <a:ea typeface="Nunito"/>
              <a:cs typeface="Nunito"/>
              <a:sym typeface="Nunito"/>
            </a:endParaRPr>
          </a:p>
        </p:txBody>
      </p:sp>
      <p:sp>
        <p:nvSpPr>
          <p:cNvPr id="734" name="Google Shape;734;p37"/>
          <p:cNvSpPr/>
          <p:nvPr/>
        </p:nvSpPr>
        <p:spPr>
          <a:xfrm>
            <a:off x="2964025" y="1702350"/>
            <a:ext cx="825600" cy="245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Analyst</a:t>
            </a:r>
            <a:endParaRPr sz="1100"/>
          </a:p>
        </p:txBody>
      </p:sp>
      <p:sp>
        <p:nvSpPr>
          <p:cNvPr id="735" name="Google Shape;735;p37"/>
          <p:cNvSpPr/>
          <p:nvPr/>
        </p:nvSpPr>
        <p:spPr>
          <a:xfrm>
            <a:off x="3897450" y="1702350"/>
            <a:ext cx="1034100" cy="2454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DB Admin</a:t>
            </a:r>
            <a:endParaRPr sz="1100"/>
          </a:p>
        </p:txBody>
      </p:sp>
      <p:sp>
        <p:nvSpPr>
          <p:cNvPr id="736" name="Google Shape;736;p37"/>
          <p:cNvSpPr/>
          <p:nvPr/>
        </p:nvSpPr>
        <p:spPr>
          <a:xfrm>
            <a:off x="5010400" y="1702350"/>
            <a:ext cx="1063200" cy="245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Style Mgr DBA</a:t>
            </a:r>
            <a:endParaRPr sz="1000">
              <a:latin typeface="Nunito"/>
              <a:ea typeface="Nunito"/>
              <a:cs typeface="Nunito"/>
              <a:sym typeface="Nunito"/>
            </a:endParaRPr>
          </a:p>
        </p:txBody>
      </p:sp>
      <p:sp>
        <p:nvSpPr>
          <p:cNvPr id="737" name="Google Shape;737;p37"/>
          <p:cNvSpPr/>
          <p:nvPr/>
        </p:nvSpPr>
        <p:spPr>
          <a:xfrm>
            <a:off x="6181300" y="1702350"/>
            <a:ext cx="1034100" cy="245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Brand Mgr</a:t>
            </a:r>
            <a:endParaRPr sz="1100">
              <a:latin typeface="Nunito"/>
              <a:ea typeface="Nunito"/>
              <a:cs typeface="Nunito"/>
              <a:sym typeface="Nunito"/>
            </a:endParaRPr>
          </a:p>
        </p:txBody>
      </p:sp>
      <p:sp>
        <p:nvSpPr>
          <p:cNvPr id="738" name="Google Shape;738;p37"/>
          <p:cNvSpPr/>
          <p:nvPr/>
        </p:nvSpPr>
        <p:spPr>
          <a:xfrm>
            <a:off x="7323225" y="1702350"/>
            <a:ext cx="1034100" cy="245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CRM Mgr</a:t>
            </a:r>
            <a:endParaRPr sz="1100">
              <a:latin typeface="Nunito"/>
              <a:ea typeface="Nunito"/>
              <a:cs typeface="Nunito"/>
              <a:sym typeface="Nunito"/>
            </a:endParaRPr>
          </a:p>
        </p:txBody>
      </p:sp>
      <p:sp>
        <p:nvSpPr>
          <p:cNvPr id="739" name="Google Shape;739;p37"/>
          <p:cNvSpPr/>
          <p:nvPr/>
        </p:nvSpPr>
        <p:spPr>
          <a:xfrm>
            <a:off x="2008300" y="2226750"/>
            <a:ext cx="17814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7"/>
          <p:cNvSpPr/>
          <p:nvPr/>
        </p:nvSpPr>
        <p:spPr>
          <a:xfrm>
            <a:off x="2108725" y="2271375"/>
            <a:ext cx="747600" cy="65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Style Profile UI</a:t>
            </a:r>
            <a:endParaRPr sz="1100">
              <a:latin typeface="Nunito"/>
              <a:ea typeface="Nunito"/>
              <a:cs typeface="Nunito"/>
              <a:sym typeface="Nunito"/>
            </a:endParaRPr>
          </a:p>
        </p:txBody>
      </p:sp>
      <p:sp>
        <p:nvSpPr>
          <p:cNvPr id="741" name="Google Shape;741;p37"/>
          <p:cNvSpPr/>
          <p:nvPr/>
        </p:nvSpPr>
        <p:spPr>
          <a:xfrm>
            <a:off x="2886025" y="2271375"/>
            <a:ext cx="825600" cy="65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Chatbot UI</a:t>
            </a:r>
            <a:endParaRPr sz="1100">
              <a:latin typeface="Nunito"/>
              <a:ea typeface="Nunito"/>
              <a:cs typeface="Nunito"/>
              <a:sym typeface="Nunito"/>
            </a:endParaRPr>
          </a:p>
        </p:txBody>
      </p:sp>
      <p:sp>
        <p:nvSpPr>
          <p:cNvPr id="742" name="Google Shape;742;p37"/>
          <p:cNvSpPr/>
          <p:nvPr/>
        </p:nvSpPr>
        <p:spPr>
          <a:xfrm>
            <a:off x="3897450" y="2209200"/>
            <a:ext cx="1034100" cy="725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MongoDB UI</a:t>
            </a:r>
            <a:endParaRPr sz="1100"/>
          </a:p>
        </p:txBody>
      </p:sp>
      <p:sp>
        <p:nvSpPr>
          <p:cNvPr id="743" name="Google Shape;743;p37"/>
          <p:cNvSpPr/>
          <p:nvPr/>
        </p:nvSpPr>
        <p:spPr>
          <a:xfrm>
            <a:off x="5039300" y="2209200"/>
            <a:ext cx="3294900" cy="725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Analytics Module </a:t>
            </a:r>
            <a:r>
              <a:rPr lang="en" sz="1100">
                <a:latin typeface="Nunito"/>
                <a:ea typeface="Nunito"/>
                <a:cs typeface="Nunito"/>
                <a:sym typeface="Nunito"/>
              </a:rPr>
              <a:t>UI</a:t>
            </a:r>
            <a:endParaRPr sz="1100"/>
          </a:p>
        </p:txBody>
      </p:sp>
      <p:sp>
        <p:nvSpPr>
          <p:cNvPr id="744" name="Google Shape;744;p37"/>
          <p:cNvSpPr/>
          <p:nvPr/>
        </p:nvSpPr>
        <p:spPr>
          <a:xfrm>
            <a:off x="2047300" y="3097425"/>
            <a:ext cx="1278600" cy="55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360 degree Style Profile</a:t>
            </a:r>
            <a:endParaRPr sz="1100">
              <a:latin typeface="Nunito"/>
              <a:ea typeface="Nunito"/>
              <a:cs typeface="Nunito"/>
              <a:sym typeface="Nunito"/>
            </a:endParaRPr>
          </a:p>
          <a:p>
            <a:pPr indent="0" lvl="0" marL="0" rtl="0" algn="ctr">
              <a:spcBef>
                <a:spcPts val="0"/>
              </a:spcBef>
              <a:spcAft>
                <a:spcPts val="0"/>
              </a:spcAft>
              <a:buNone/>
            </a:pPr>
            <a:r>
              <a:rPr lang="en" sz="1100">
                <a:latin typeface="Nunito"/>
                <a:ea typeface="Nunito"/>
                <a:cs typeface="Nunito"/>
                <a:sym typeface="Nunito"/>
              </a:rPr>
              <a:t>System</a:t>
            </a:r>
            <a:endParaRPr sz="1100">
              <a:latin typeface="Nunito"/>
              <a:ea typeface="Nunito"/>
              <a:cs typeface="Nunito"/>
              <a:sym typeface="Nunito"/>
            </a:endParaRPr>
          </a:p>
        </p:txBody>
      </p:sp>
      <p:sp>
        <p:nvSpPr>
          <p:cNvPr id="745" name="Google Shape;745;p37"/>
          <p:cNvSpPr/>
          <p:nvPr/>
        </p:nvSpPr>
        <p:spPr>
          <a:xfrm>
            <a:off x="3414150" y="3097500"/>
            <a:ext cx="1338900" cy="5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Chatbot</a:t>
            </a:r>
            <a:endParaRPr sz="11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System</a:t>
            </a:r>
            <a:endParaRPr/>
          </a:p>
        </p:txBody>
      </p:sp>
      <p:sp>
        <p:nvSpPr>
          <p:cNvPr id="746" name="Google Shape;746;p37"/>
          <p:cNvSpPr/>
          <p:nvPr/>
        </p:nvSpPr>
        <p:spPr>
          <a:xfrm>
            <a:off x="6365075" y="3097425"/>
            <a:ext cx="1992300" cy="54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Real-Time Analytics System</a:t>
            </a:r>
            <a:endParaRPr/>
          </a:p>
        </p:txBody>
      </p:sp>
      <p:sp>
        <p:nvSpPr>
          <p:cNvPr id="747" name="Google Shape;747;p37"/>
          <p:cNvSpPr/>
          <p:nvPr/>
        </p:nvSpPr>
        <p:spPr>
          <a:xfrm>
            <a:off x="2108725" y="3878025"/>
            <a:ext cx="6225600" cy="245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2621950" y="4290850"/>
            <a:ext cx="4898100" cy="558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7"/>
          <p:cNvSpPr/>
          <p:nvPr/>
        </p:nvSpPr>
        <p:spPr>
          <a:xfrm>
            <a:off x="3257925" y="4357775"/>
            <a:ext cx="1338900" cy="446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MySQL</a:t>
            </a:r>
            <a:r>
              <a:rPr lang="en" sz="1000">
                <a:latin typeface="Nunito"/>
                <a:ea typeface="Nunito"/>
                <a:cs typeface="Nunito"/>
                <a:sym typeface="Nunito"/>
              </a:rPr>
              <a:t> : Existing Data</a:t>
            </a:r>
            <a:endParaRPr sz="1000">
              <a:latin typeface="Nunito"/>
              <a:ea typeface="Nunito"/>
              <a:cs typeface="Nunito"/>
              <a:sym typeface="Nunito"/>
            </a:endParaRPr>
          </a:p>
        </p:txBody>
      </p:sp>
      <p:sp>
        <p:nvSpPr>
          <p:cNvPr id="750" name="Google Shape;750;p37"/>
          <p:cNvSpPr/>
          <p:nvPr/>
        </p:nvSpPr>
        <p:spPr>
          <a:xfrm>
            <a:off x="5039375" y="4357775"/>
            <a:ext cx="1610400" cy="446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latin typeface="Nunito"/>
                <a:ea typeface="Nunito"/>
                <a:cs typeface="Nunito"/>
                <a:sym typeface="Nunito"/>
              </a:rPr>
              <a:t>MongoDB</a:t>
            </a:r>
            <a:r>
              <a:rPr lang="en" sz="1000">
                <a:latin typeface="Nunito"/>
                <a:ea typeface="Nunito"/>
                <a:cs typeface="Nunito"/>
                <a:sym typeface="Nunito"/>
              </a:rPr>
              <a:t> : New Unstructured Data</a:t>
            </a:r>
            <a:endParaRPr/>
          </a:p>
        </p:txBody>
      </p:sp>
      <p:sp>
        <p:nvSpPr>
          <p:cNvPr id="751" name="Google Shape;751;p37"/>
          <p:cNvSpPr/>
          <p:nvPr/>
        </p:nvSpPr>
        <p:spPr>
          <a:xfrm>
            <a:off x="4563325" y="4547450"/>
            <a:ext cx="569100" cy="122700"/>
          </a:xfrm>
          <a:prstGeom prst="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5232750"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flipH="1">
            <a:off x="550062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flipH="1">
            <a:off x="578877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flipH="1">
            <a:off x="607692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flipH="1">
            <a:off x="636507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4886975" y="3097375"/>
            <a:ext cx="1338900" cy="546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Style Matching System Algorithm</a:t>
            </a:r>
            <a:endParaRPr sz="11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38"/>
          <p:cNvSpPr txBox="1"/>
          <p:nvPr>
            <p:ph type="title"/>
          </p:nvPr>
        </p:nvSpPr>
        <p:spPr>
          <a:xfrm>
            <a:off x="1388550" y="700450"/>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latin typeface="Nunito"/>
                <a:ea typeface="Nunito"/>
                <a:cs typeface="Nunito"/>
                <a:sym typeface="Nunito"/>
              </a:rPr>
              <a:t>Why MongoDB?</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768" name="Google Shape;768;p39"/>
          <p:cNvSpPr txBox="1"/>
          <p:nvPr>
            <p:ph idx="1" type="body"/>
          </p:nvPr>
        </p:nvSpPr>
        <p:spPr>
          <a:xfrm>
            <a:off x="1172900" y="1457275"/>
            <a:ext cx="7161300" cy="307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C4125"/>
              </a:buClr>
              <a:buSzPts val="1300"/>
              <a:buAutoNum type="arabicPeriod"/>
            </a:pPr>
            <a:r>
              <a:rPr b="1" lang="en">
                <a:solidFill>
                  <a:srgbClr val="CC4125"/>
                </a:solidFill>
              </a:rPr>
              <a:t>Developer productivity is increased with JSON Documents:</a:t>
            </a:r>
            <a:endParaRPr b="1">
              <a:solidFill>
                <a:srgbClr val="CC4125"/>
              </a:solidFill>
            </a:endParaRPr>
          </a:p>
          <a:p>
            <a:pPr indent="0" lvl="0" marL="457200" rtl="0" algn="l">
              <a:spcBef>
                <a:spcPts val="1600"/>
              </a:spcBef>
              <a:spcAft>
                <a:spcPts val="0"/>
              </a:spcAft>
              <a:buNone/>
            </a:pPr>
            <a:r>
              <a:rPr lang="en" sz="1200">
                <a:solidFill>
                  <a:srgbClr val="42494F"/>
                </a:solidFill>
              </a:rPr>
              <a:t>Working with data as flexible JSON documents, rather than as rigid rows and columns, is proven to help developers move faster. With data for an entity stored in a single document, rather than spread across multiple relational tables, the database only needs to read and write to a single place. Having all the data for an object in one place also makes it easier for developers to understand and optimize query performance. </a:t>
            </a:r>
            <a:endParaRPr sz="1200">
              <a:solidFill>
                <a:srgbClr val="42494F"/>
              </a:solidFill>
            </a:endParaRPr>
          </a:p>
          <a:p>
            <a:pPr indent="0" lvl="0" marL="457200" rtl="0" algn="l">
              <a:spcBef>
                <a:spcPts val="1600"/>
              </a:spcBef>
              <a:spcAft>
                <a:spcPts val="1600"/>
              </a:spcAft>
              <a:buNone/>
            </a:pPr>
            <a:r>
              <a:rPr b="1" lang="en" sz="1200">
                <a:solidFill>
                  <a:srgbClr val="42494F"/>
                </a:solidFill>
              </a:rPr>
              <a:t>This feature would be critical to store our client’s unstructured data and create 360 degree client profiles, which would be enhanced by our prospective chatbot feature, as mondoDB has the </a:t>
            </a:r>
            <a:r>
              <a:rPr b="1" lang="en" sz="1200">
                <a:solidFill>
                  <a:srgbClr val="42494F"/>
                </a:solidFill>
              </a:rPr>
              <a:t>capability</a:t>
            </a:r>
            <a:r>
              <a:rPr b="1" lang="en" sz="1200">
                <a:solidFill>
                  <a:srgbClr val="42494F"/>
                </a:solidFill>
              </a:rPr>
              <a:t> to store Chatbot conversations with the client as documents linked to their </a:t>
            </a:r>
            <a:r>
              <a:rPr b="1" lang="en" sz="1200">
                <a:solidFill>
                  <a:srgbClr val="42494F"/>
                </a:solidFill>
              </a:rPr>
              <a:t>360 degree client profile</a:t>
            </a:r>
            <a:endParaRPr b="1"/>
          </a:p>
        </p:txBody>
      </p:sp>
      <p:pic>
        <p:nvPicPr>
          <p:cNvPr id="769" name="Google Shape;769;p39"/>
          <p:cNvPicPr preferRelativeResize="0"/>
          <p:nvPr/>
        </p:nvPicPr>
        <p:blipFill>
          <a:blip r:embed="rId3">
            <a:alphaModFix/>
          </a:blip>
          <a:stretch>
            <a:fillRect/>
          </a:stretch>
        </p:blipFill>
        <p:spPr>
          <a:xfrm>
            <a:off x="0" y="2039075"/>
            <a:ext cx="1661049" cy="2714950"/>
          </a:xfrm>
          <a:prstGeom prst="rect">
            <a:avLst/>
          </a:prstGeom>
          <a:noFill/>
          <a:ln>
            <a:noFill/>
          </a:ln>
        </p:spPr>
      </p:pic>
      <p:sp>
        <p:nvSpPr>
          <p:cNvPr id="770" name="Google Shape;770;p39"/>
          <p:cNvSpPr txBox="1"/>
          <p:nvPr/>
        </p:nvSpPr>
        <p:spPr>
          <a:xfrm>
            <a:off x="1358650" y="1904550"/>
            <a:ext cx="351900" cy="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16</a:t>
            </a:r>
            <a:endParaRPr sz="800">
              <a:latin typeface="Nunito"/>
              <a:ea typeface="Nunito"/>
              <a:cs typeface="Nunito"/>
              <a:sym typeface="Nunito"/>
            </a:endParaRPr>
          </a:p>
        </p:txBody>
      </p:sp>
      <p:sp>
        <p:nvSpPr>
          <p:cNvPr id="771" name="Google Shape;771;p39"/>
          <p:cNvSpPr txBox="1"/>
          <p:nvPr/>
        </p:nvSpPr>
        <p:spPr>
          <a:xfrm>
            <a:off x="6041200" y="1457275"/>
            <a:ext cx="436800" cy="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15</a:t>
            </a:r>
            <a:endParaRPr sz="800">
              <a:latin typeface="Nunito"/>
              <a:ea typeface="Nunito"/>
              <a:cs typeface="Nunito"/>
              <a:sym typeface="Nunito"/>
            </a:endParaRPr>
          </a:p>
        </p:txBody>
      </p:sp>
      <p:sp>
        <p:nvSpPr>
          <p:cNvPr id="772" name="Google Shape;772;p39"/>
          <p:cNvSpPr txBox="1"/>
          <p:nvPr/>
        </p:nvSpPr>
        <p:spPr>
          <a:xfrm>
            <a:off x="241700" y="4690875"/>
            <a:ext cx="8092500" cy="3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15. Developer productivity is increased with JSON Documents: </a:t>
            </a:r>
            <a:r>
              <a:rPr lang="en" sz="800" u="sng">
                <a:solidFill>
                  <a:schemeClr val="accent5"/>
                </a:solidFill>
                <a:latin typeface="Nunito"/>
                <a:ea typeface="Nunito"/>
                <a:cs typeface="Nunito"/>
                <a:sym typeface="Nunito"/>
                <a:hlinkClick r:id="rId4"/>
              </a:rPr>
              <a:t>https://www.mongodb.com/compare/mongodb-mysql</a:t>
            </a:r>
            <a:r>
              <a:rPr lang="en" sz="800">
                <a:latin typeface="Nunito"/>
                <a:ea typeface="Nunito"/>
                <a:cs typeface="Nunito"/>
                <a:sym typeface="Nunito"/>
              </a:rPr>
              <a:t> (</a:t>
            </a:r>
            <a:r>
              <a:rPr lang="en" sz="800">
                <a:solidFill>
                  <a:schemeClr val="dk2"/>
                </a:solidFill>
                <a:latin typeface="Nunito"/>
                <a:ea typeface="Nunito"/>
                <a:cs typeface="Nunito"/>
                <a:sym typeface="Nunito"/>
              </a:rPr>
              <a:t>Slide 15)</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16. Document storage Image: </a:t>
            </a:r>
            <a:r>
              <a:rPr lang="en" sz="800" u="sng">
                <a:solidFill>
                  <a:schemeClr val="accent5"/>
                </a:solidFill>
                <a:latin typeface="Nunito"/>
                <a:ea typeface="Nunito"/>
                <a:cs typeface="Nunito"/>
                <a:sym typeface="Nunito"/>
                <a:hlinkClick r:id="rId5"/>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15)</a:t>
            </a:r>
            <a:endParaRPr sz="800">
              <a:solidFill>
                <a:schemeClr val="dk2"/>
              </a:solidFill>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rPr>
              <a:t>Why MongoDB suits us better?</a:t>
            </a:r>
            <a:endParaRPr>
              <a:solidFill>
                <a:srgbClr val="1D7E74"/>
              </a:solidFill>
            </a:endParaRPr>
          </a:p>
        </p:txBody>
      </p:sp>
      <p:sp>
        <p:nvSpPr>
          <p:cNvPr id="778" name="Google Shape;778;p40"/>
          <p:cNvSpPr txBox="1"/>
          <p:nvPr>
            <p:ph idx="1" type="body"/>
          </p:nvPr>
        </p:nvSpPr>
        <p:spPr>
          <a:xfrm>
            <a:off x="1122625" y="1427100"/>
            <a:ext cx="7211400" cy="31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2.   </a:t>
            </a:r>
            <a:r>
              <a:rPr b="1" lang="en" sz="1200">
                <a:solidFill>
                  <a:srgbClr val="CC4125"/>
                </a:solidFill>
              </a:rPr>
              <a:t>MySQL’s </a:t>
            </a:r>
            <a:r>
              <a:rPr b="1" lang="en" sz="1200">
                <a:solidFill>
                  <a:srgbClr val="CC4125"/>
                </a:solidFill>
              </a:rPr>
              <a:t>JSON data type does not bring the developer productivity benefits of a document database to MySQL:</a:t>
            </a:r>
            <a:endParaRPr b="1" sz="1200">
              <a:solidFill>
                <a:srgbClr val="CC4125"/>
              </a:solidFill>
            </a:endParaRPr>
          </a:p>
          <a:p>
            <a:pPr indent="-304800" lvl="0" marL="457200" rtl="0" algn="l">
              <a:spcBef>
                <a:spcPts val="1600"/>
              </a:spcBef>
              <a:spcAft>
                <a:spcPts val="0"/>
              </a:spcAft>
              <a:buSzPts val="1200"/>
              <a:buChar char="●"/>
            </a:pPr>
            <a:r>
              <a:rPr b="1" lang="en" sz="1200"/>
              <a:t>Proprietary Extensions: </a:t>
            </a:r>
            <a:r>
              <a:rPr lang="en" sz="1200"/>
              <a:t>Querying and manipulating the contents of a JSON document requires the use of separate MySQL-specific SQL functions to access values, which is not familiar to our developers. </a:t>
            </a:r>
            <a:r>
              <a:rPr b="1" lang="en" sz="1200"/>
              <a:t>The MongoDB API is preferred by our team as it is adopted by industry standard tools and connectors</a:t>
            </a:r>
            <a:endParaRPr b="1" sz="1200"/>
          </a:p>
          <a:p>
            <a:pPr indent="0" lvl="0" marL="0" rtl="0" algn="l">
              <a:lnSpc>
                <a:spcPct val="100000"/>
              </a:lnSpc>
              <a:spcBef>
                <a:spcPts val="1600"/>
              </a:spcBef>
              <a:spcAft>
                <a:spcPts val="0"/>
              </a:spcAft>
              <a:buNone/>
            </a:pPr>
            <a:r>
              <a:t/>
            </a:r>
            <a:endParaRPr b="1" sz="1200"/>
          </a:p>
          <a:p>
            <a:pPr indent="-304800" lvl="0" marL="457200" rtl="0" algn="l">
              <a:spcBef>
                <a:spcPts val="0"/>
              </a:spcBef>
              <a:spcAft>
                <a:spcPts val="0"/>
              </a:spcAft>
              <a:buSzPts val="1200"/>
              <a:buChar char="●"/>
            </a:pPr>
            <a:r>
              <a:rPr b="1" lang="en" sz="1200"/>
              <a:t>Legacy Relational Overhead:</a:t>
            </a:r>
            <a:r>
              <a:rPr lang="en" sz="1200"/>
              <a:t> Even with JSON support, MySQL users are still tied to multiple layers of SQL/relational functionality to interact with JSON data – low level JDBC/ODBC drivers and Object Relational Mappers (ORMs). </a:t>
            </a:r>
            <a:r>
              <a:rPr b="1" lang="en" sz="1200"/>
              <a:t>MongoDB drivers are implemented in the methods and functions that are idiomatic and natural to the programming languages used by developers</a:t>
            </a:r>
            <a:endParaRPr b="1" sz="1200"/>
          </a:p>
          <a:p>
            <a:pPr indent="0" lvl="0" marL="0" rtl="0" algn="l">
              <a:spcBef>
                <a:spcPts val="1600"/>
              </a:spcBef>
              <a:spcAft>
                <a:spcPts val="1600"/>
              </a:spcAft>
              <a:buNone/>
            </a:pPr>
            <a:r>
              <a:t/>
            </a:r>
            <a:endParaRPr sz="1200"/>
          </a:p>
        </p:txBody>
      </p:sp>
      <p:sp>
        <p:nvSpPr>
          <p:cNvPr id="779" name="Google Shape;779;p40"/>
          <p:cNvSpPr txBox="1"/>
          <p:nvPr/>
        </p:nvSpPr>
        <p:spPr>
          <a:xfrm>
            <a:off x="2571750" y="1597875"/>
            <a:ext cx="351900" cy="1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17</a:t>
            </a:r>
            <a:endParaRPr sz="800">
              <a:latin typeface="Nunito"/>
              <a:ea typeface="Nunito"/>
              <a:cs typeface="Nunito"/>
              <a:sym typeface="Nunito"/>
            </a:endParaRPr>
          </a:p>
        </p:txBody>
      </p:sp>
      <p:sp>
        <p:nvSpPr>
          <p:cNvPr id="780" name="Google Shape;780;p40"/>
          <p:cNvSpPr txBox="1"/>
          <p:nvPr/>
        </p:nvSpPr>
        <p:spPr>
          <a:xfrm>
            <a:off x="534900" y="4677000"/>
            <a:ext cx="76809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17. MySQL’s JSON data type does not bring the developer productivity: </a:t>
            </a:r>
            <a:r>
              <a:rPr lang="en" sz="800" u="sng">
                <a:solidFill>
                  <a:schemeClr val="accent5"/>
                </a:solidFill>
                <a:latin typeface="Nunito"/>
                <a:ea typeface="Nunito"/>
                <a:cs typeface="Nunito"/>
                <a:sym typeface="Nunito"/>
                <a:hlinkClick r:id="rId3"/>
              </a:rPr>
              <a:t>https://www.mongodb.com/compare/mongodb-mysql</a:t>
            </a:r>
            <a:r>
              <a:rPr lang="en" sz="800">
                <a:latin typeface="Nunito"/>
                <a:ea typeface="Nunito"/>
                <a:cs typeface="Nunito"/>
                <a:sym typeface="Nunito"/>
              </a:rPr>
              <a:t> (</a:t>
            </a:r>
            <a:r>
              <a:rPr lang="en" sz="800">
                <a:solidFill>
                  <a:schemeClr val="dk2"/>
                </a:solidFill>
                <a:latin typeface="Nunito"/>
                <a:ea typeface="Nunito"/>
                <a:cs typeface="Nunito"/>
                <a:sym typeface="Nunito"/>
              </a:rPr>
              <a:t>Slide 16)</a:t>
            </a:r>
            <a:endParaRPr sz="8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786" name="Google Shape;786;p41"/>
          <p:cNvSpPr txBox="1"/>
          <p:nvPr>
            <p:ph idx="1" type="body"/>
          </p:nvPr>
        </p:nvSpPr>
        <p:spPr>
          <a:xfrm>
            <a:off x="1122900" y="1289625"/>
            <a:ext cx="7211400" cy="31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2.   MySQL’s JSON data type does not bring the developer productivity benefits of a document database to MySQL:</a:t>
            </a:r>
            <a:endParaRPr b="1" sz="1200">
              <a:solidFill>
                <a:srgbClr val="CC4125"/>
              </a:solidFill>
            </a:endParaRPr>
          </a:p>
          <a:p>
            <a:pPr indent="-304800" lvl="0" marL="457200" rtl="0" algn="l">
              <a:spcBef>
                <a:spcPts val="1600"/>
              </a:spcBef>
              <a:spcAft>
                <a:spcPts val="0"/>
              </a:spcAft>
              <a:buSzPts val="1200"/>
              <a:buChar char="●"/>
            </a:pPr>
            <a:r>
              <a:rPr b="1" lang="en" sz="1200"/>
              <a:t>Complex Data Handling:</a:t>
            </a:r>
            <a:r>
              <a:rPr lang="en" sz="1200"/>
              <a:t> When using JSON data, MySQL drivers do not have the capability to properly and precisely convert JSON into a useful native data type used by the application. This includes different types of numeric values (e.g. floating points, 64-bit integers, decimals) timestamps, and dates, or a Map or List in Java or a Dictionary or List in Python. </a:t>
            </a:r>
            <a:r>
              <a:rPr b="1" lang="en" sz="1200"/>
              <a:t>Binary Encoded JSON (BSON) used by MongoDB and its drivers supports advanced data types not supported by regular text-based JSON</a:t>
            </a:r>
            <a:endParaRPr b="1" sz="1200"/>
          </a:p>
          <a:p>
            <a:pPr indent="0" lvl="0" marL="0" rtl="0" algn="l">
              <a:lnSpc>
                <a:spcPct val="100000"/>
              </a:lnSpc>
              <a:spcBef>
                <a:spcPts val="1600"/>
              </a:spcBef>
              <a:spcAft>
                <a:spcPts val="0"/>
              </a:spcAft>
              <a:buNone/>
            </a:pPr>
            <a:r>
              <a:t/>
            </a:r>
            <a:endParaRPr sz="1200"/>
          </a:p>
          <a:p>
            <a:pPr indent="-304800" lvl="0" marL="457200" rtl="0" algn="l">
              <a:spcBef>
                <a:spcPts val="0"/>
              </a:spcBef>
              <a:spcAft>
                <a:spcPts val="0"/>
              </a:spcAft>
              <a:buSzPts val="1200"/>
              <a:buChar char="●"/>
            </a:pPr>
            <a:r>
              <a:rPr b="1" lang="en" sz="1200"/>
              <a:t>No Data Governance:</a:t>
            </a:r>
            <a:r>
              <a:rPr lang="en" sz="1200"/>
              <a:t> MySQL offers no native mechanism to validate the schema of JSON inserted or updated in the database, so developers need to add either application or database-side functionality to apply governance controls against the data. </a:t>
            </a:r>
            <a:r>
              <a:rPr b="1" lang="en" sz="1200"/>
              <a:t>Schema validation, based on the JSON Schema IETF standard, allows developers and DBAs to define and enforce a prescribed schema structure for each MongoDB collection. This feature would help streamline data collected from our Chatbot module.</a:t>
            </a:r>
            <a:endParaRPr b="1" sz="1200"/>
          </a:p>
          <a:p>
            <a:pPr indent="0" lvl="0" marL="0" rtl="0" algn="l">
              <a:spcBef>
                <a:spcPts val="1600"/>
              </a:spcBef>
              <a:spcAft>
                <a:spcPts val="1600"/>
              </a:spcAft>
              <a:buNone/>
            </a:pPr>
            <a:r>
              <a:t/>
            </a:r>
            <a:endParaRPr sz="1200"/>
          </a:p>
        </p:txBody>
      </p:sp>
      <p:sp>
        <p:nvSpPr>
          <p:cNvPr id="787" name="Google Shape;787;p41"/>
          <p:cNvSpPr txBox="1"/>
          <p:nvPr/>
        </p:nvSpPr>
        <p:spPr>
          <a:xfrm>
            <a:off x="2547500" y="1479975"/>
            <a:ext cx="3882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18</a:t>
            </a:r>
            <a:endParaRPr sz="800">
              <a:latin typeface="Nunito"/>
              <a:ea typeface="Nunito"/>
              <a:cs typeface="Nunito"/>
              <a:sym typeface="Nunito"/>
            </a:endParaRPr>
          </a:p>
        </p:txBody>
      </p:sp>
      <p:sp>
        <p:nvSpPr>
          <p:cNvPr id="788" name="Google Shape;788;p41"/>
          <p:cNvSpPr txBox="1"/>
          <p:nvPr/>
        </p:nvSpPr>
        <p:spPr>
          <a:xfrm>
            <a:off x="713225" y="4786875"/>
            <a:ext cx="73929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18. MySQL’s JSON data type does not bring the developer productivity: </a:t>
            </a:r>
            <a:r>
              <a:rPr lang="en" sz="800" u="sng">
                <a:solidFill>
                  <a:schemeClr val="accent5"/>
                </a:solidFill>
                <a:latin typeface="Nunito"/>
                <a:ea typeface="Nunito"/>
                <a:cs typeface="Nunito"/>
                <a:sym typeface="Nunito"/>
                <a:hlinkClick r:id="rId3"/>
              </a:rPr>
              <a:t>https://www.mongodb.com/compare/mongodb-mysql</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17)</a:t>
            </a:r>
            <a:endParaRPr sz="8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794" name="Google Shape;794;p42"/>
          <p:cNvSpPr txBox="1"/>
          <p:nvPr>
            <p:ph idx="1" type="body"/>
          </p:nvPr>
        </p:nvSpPr>
        <p:spPr>
          <a:xfrm>
            <a:off x="1122900" y="1289625"/>
            <a:ext cx="7211400" cy="31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3. MongoDB maintains multiple copies of data called replica sets using native replication:</a:t>
            </a:r>
            <a:endParaRPr b="1" sz="1200">
              <a:solidFill>
                <a:srgbClr val="CC4125"/>
              </a:solidFill>
            </a:endParaRPr>
          </a:p>
          <a:p>
            <a:pPr indent="0" lvl="0" marL="1371600" rtl="0" algn="l">
              <a:spcBef>
                <a:spcPts val="1600"/>
              </a:spcBef>
              <a:spcAft>
                <a:spcPts val="0"/>
              </a:spcAft>
              <a:buNone/>
            </a:pPr>
            <a:r>
              <a:rPr lang="en" sz="1200"/>
              <a:t>A replica set is a fully self-healing shard that helps prevent database downtime and can be used to scale read operations. Replica failover is fully automated, eliminating the need for administrators to intervene manually.</a:t>
            </a:r>
            <a:endParaRPr sz="1200"/>
          </a:p>
          <a:p>
            <a:pPr indent="0" lvl="0" marL="1371600" rtl="0" algn="l">
              <a:spcBef>
                <a:spcPts val="1600"/>
              </a:spcBef>
              <a:spcAft>
                <a:spcPts val="0"/>
              </a:spcAft>
              <a:buNone/>
            </a:pPr>
            <a:r>
              <a:rPr lang="en" sz="1200"/>
              <a:t>This feature would be critical as we expect our clients to interact with our Chatbot at any time of the day and we have to ensure our Chatbot has access to client’s information at all times to provide a good experience and to collect their feedback coherently.</a:t>
            </a:r>
            <a:endParaRPr sz="1200"/>
          </a:p>
          <a:p>
            <a:pPr indent="0" lvl="0" marL="0" rtl="0" algn="l">
              <a:spcBef>
                <a:spcPts val="1600"/>
              </a:spcBef>
              <a:spcAft>
                <a:spcPts val="1600"/>
              </a:spcAft>
              <a:buNone/>
            </a:pPr>
            <a:br>
              <a:rPr b="1" lang="en" sz="1200"/>
            </a:br>
            <a:r>
              <a:rPr b="1" lang="en" sz="1200"/>
              <a:t>  </a:t>
            </a:r>
            <a:endParaRPr sz="1200"/>
          </a:p>
        </p:txBody>
      </p:sp>
      <p:pic>
        <p:nvPicPr>
          <p:cNvPr id="795" name="Google Shape;795;p42"/>
          <p:cNvPicPr preferRelativeResize="0"/>
          <p:nvPr/>
        </p:nvPicPr>
        <p:blipFill>
          <a:blip r:embed="rId3">
            <a:alphaModFix/>
          </a:blip>
          <a:stretch>
            <a:fillRect/>
          </a:stretch>
        </p:blipFill>
        <p:spPr>
          <a:xfrm>
            <a:off x="194750" y="1810200"/>
            <a:ext cx="2334000" cy="2817800"/>
          </a:xfrm>
          <a:prstGeom prst="rect">
            <a:avLst/>
          </a:prstGeom>
          <a:noFill/>
          <a:ln>
            <a:noFill/>
          </a:ln>
        </p:spPr>
      </p:pic>
      <p:sp>
        <p:nvSpPr>
          <p:cNvPr id="796" name="Google Shape;796;p42"/>
          <p:cNvSpPr txBox="1"/>
          <p:nvPr/>
        </p:nvSpPr>
        <p:spPr>
          <a:xfrm>
            <a:off x="1407200" y="1698325"/>
            <a:ext cx="3396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20</a:t>
            </a:r>
            <a:endParaRPr sz="800">
              <a:latin typeface="Nunito"/>
              <a:ea typeface="Nunito"/>
              <a:cs typeface="Nunito"/>
              <a:sym typeface="Nunito"/>
            </a:endParaRPr>
          </a:p>
        </p:txBody>
      </p:sp>
      <p:sp>
        <p:nvSpPr>
          <p:cNvPr id="797" name="Google Shape;797;p42"/>
          <p:cNvSpPr txBox="1"/>
          <p:nvPr/>
        </p:nvSpPr>
        <p:spPr>
          <a:xfrm>
            <a:off x="7387725" y="1188825"/>
            <a:ext cx="3396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19</a:t>
            </a:r>
            <a:endParaRPr sz="800">
              <a:latin typeface="Nunito"/>
              <a:ea typeface="Nunito"/>
              <a:cs typeface="Nunito"/>
              <a:sym typeface="Nunito"/>
            </a:endParaRPr>
          </a:p>
        </p:txBody>
      </p:sp>
      <p:sp>
        <p:nvSpPr>
          <p:cNvPr id="798" name="Google Shape;798;p42"/>
          <p:cNvSpPr txBox="1"/>
          <p:nvPr/>
        </p:nvSpPr>
        <p:spPr>
          <a:xfrm>
            <a:off x="949800" y="4628000"/>
            <a:ext cx="75576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19. MongoDB maintains multiple copies of data: </a:t>
            </a:r>
            <a:r>
              <a:rPr lang="en" sz="800" u="sng">
                <a:solidFill>
                  <a:schemeClr val="accent5"/>
                </a:solidFill>
                <a:latin typeface="Nunito"/>
                <a:ea typeface="Nunito"/>
                <a:cs typeface="Nunito"/>
                <a:sym typeface="Nunito"/>
                <a:hlinkClick r:id="rId4"/>
              </a:rPr>
              <a:t>https://jira.mongodb.org/secure/attachment/.../MongoDB_Architecture_Guide.pdf</a:t>
            </a:r>
            <a:r>
              <a:rPr lang="en" sz="800">
                <a:latin typeface="Nunito"/>
                <a:ea typeface="Nunito"/>
                <a:cs typeface="Nunito"/>
                <a:sym typeface="Nunito"/>
              </a:rPr>
              <a:t> (</a:t>
            </a:r>
            <a:r>
              <a:rPr lang="en" sz="800">
                <a:solidFill>
                  <a:schemeClr val="dk2"/>
                </a:solidFill>
                <a:latin typeface="Nunito"/>
                <a:ea typeface="Nunito"/>
                <a:cs typeface="Nunito"/>
                <a:sym typeface="Nunito"/>
              </a:rPr>
              <a:t>Slide 18)</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20. Replication Image: </a:t>
            </a:r>
            <a:r>
              <a:rPr lang="en" sz="800" u="sng">
                <a:solidFill>
                  <a:schemeClr val="accent5"/>
                </a:solidFill>
                <a:latin typeface="Nunito"/>
                <a:ea typeface="Nunito"/>
                <a:cs typeface="Nunito"/>
                <a:sym typeface="Nunito"/>
                <a:hlinkClick r:id="rId5"/>
              </a:rPr>
              <a:t>https://jira.mongodb.org/secure/attachment/.../MongoDB_Architecture_Guide.pdf</a:t>
            </a:r>
            <a:r>
              <a:rPr lang="en" sz="800">
                <a:latin typeface="Nunito"/>
                <a:ea typeface="Nunito"/>
                <a:cs typeface="Nunito"/>
                <a:sym typeface="Nunito"/>
              </a:rPr>
              <a:t> (</a:t>
            </a:r>
            <a:r>
              <a:rPr lang="en" sz="800">
                <a:solidFill>
                  <a:schemeClr val="dk2"/>
                </a:solidFill>
                <a:latin typeface="Nunito"/>
                <a:ea typeface="Nunito"/>
                <a:cs typeface="Nunito"/>
                <a:sym typeface="Nunito"/>
              </a:rPr>
              <a:t>Slide 18)</a:t>
            </a:r>
            <a:endParaRPr sz="8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804" name="Google Shape;804;p43"/>
          <p:cNvSpPr txBox="1"/>
          <p:nvPr>
            <p:ph idx="1" type="body"/>
          </p:nvPr>
        </p:nvSpPr>
        <p:spPr>
          <a:xfrm>
            <a:off x="1019800" y="1289600"/>
            <a:ext cx="8052900" cy="3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4</a:t>
            </a:r>
            <a:r>
              <a:rPr b="1" lang="en" sz="1200">
                <a:solidFill>
                  <a:srgbClr val="CC4125"/>
                </a:solidFill>
              </a:rPr>
              <a:t>.   </a:t>
            </a:r>
            <a:r>
              <a:rPr b="1" lang="en" sz="1200">
                <a:solidFill>
                  <a:srgbClr val="CC4125"/>
                </a:solidFill>
              </a:rPr>
              <a:t>Querying and Visualizing Data:</a:t>
            </a:r>
            <a:endParaRPr b="1" sz="1200">
              <a:solidFill>
                <a:srgbClr val="CC4125"/>
              </a:solidFill>
            </a:endParaRPr>
          </a:p>
          <a:p>
            <a:pPr indent="0" lvl="0" marL="0" rtl="0" algn="l">
              <a:spcBef>
                <a:spcPts val="1600"/>
              </a:spcBef>
              <a:spcAft>
                <a:spcPts val="0"/>
              </a:spcAft>
              <a:buNone/>
            </a:pPr>
            <a:r>
              <a:rPr lang="en" sz="1200"/>
              <a:t>MongoDB is not limited to simple Key-Value operations. Developers can build rich applications using complex queries, aggregations and secondary indexes that unlock the value in structured, semi-structured and unstructured data, which would be invaluable to our business. A key element of this flexibility is MongoDB's support for many types of queries such as:</a:t>
            </a:r>
            <a:endParaRPr sz="1200"/>
          </a:p>
          <a:p>
            <a:pPr indent="-304800" lvl="0" marL="457200" rtl="0" algn="l">
              <a:spcBef>
                <a:spcPts val="1600"/>
              </a:spcBef>
              <a:spcAft>
                <a:spcPts val="0"/>
              </a:spcAft>
              <a:buSzPts val="1200"/>
              <a:buChar char="●"/>
            </a:pPr>
            <a:r>
              <a:rPr b="1" lang="en" sz="1200"/>
              <a:t>Key-value queries</a:t>
            </a:r>
            <a:r>
              <a:rPr lang="en" sz="1200"/>
              <a:t> return results based on any field in the document, often the primary key</a:t>
            </a:r>
            <a:endParaRPr sz="1200"/>
          </a:p>
          <a:p>
            <a:pPr indent="-304800" lvl="0" marL="457200" rtl="0" algn="l">
              <a:spcBef>
                <a:spcPts val="0"/>
              </a:spcBef>
              <a:spcAft>
                <a:spcPts val="0"/>
              </a:spcAft>
              <a:buSzPts val="1200"/>
              <a:buChar char="●"/>
            </a:pPr>
            <a:r>
              <a:rPr b="1" lang="en" sz="1200"/>
              <a:t>Range queries</a:t>
            </a:r>
            <a:r>
              <a:rPr lang="en" sz="1200"/>
              <a:t> return results based on values defined as inequalities (e.g, greater than, less than or equal)</a:t>
            </a:r>
            <a:endParaRPr sz="1200"/>
          </a:p>
          <a:p>
            <a:pPr indent="-304800" lvl="0" marL="457200" rtl="0" algn="l">
              <a:spcBef>
                <a:spcPts val="0"/>
              </a:spcBef>
              <a:spcAft>
                <a:spcPts val="0"/>
              </a:spcAft>
              <a:buSzPts val="1200"/>
              <a:buChar char="●"/>
            </a:pPr>
            <a:r>
              <a:rPr b="1" lang="en" sz="1200"/>
              <a:t>Geospatial queries </a:t>
            </a:r>
            <a:r>
              <a:rPr lang="en" sz="1200"/>
              <a:t>return results based on proximity criteria, intersection and inclusion as specified by a</a:t>
            </a:r>
            <a:br>
              <a:rPr lang="en" sz="1200"/>
            </a:br>
            <a:r>
              <a:rPr lang="en" sz="1200"/>
              <a:t>point, line, circle or polygon</a:t>
            </a:r>
            <a:endParaRPr sz="1200"/>
          </a:p>
          <a:p>
            <a:pPr indent="-304800" lvl="0" marL="457200" rtl="0" algn="l">
              <a:spcBef>
                <a:spcPts val="0"/>
              </a:spcBef>
              <a:spcAft>
                <a:spcPts val="0"/>
              </a:spcAft>
              <a:buSzPts val="1200"/>
              <a:buChar char="●"/>
            </a:pPr>
            <a:r>
              <a:rPr b="1" lang="en" sz="1200"/>
              <a:t>Text Search</a:t>
            </a:r>
            <a:r>
              <a:rPr lang="en" sz="1200"/>
              <a:t> </a:t>
            </a:r>
            <a:r>
              <a:rPr b="1" lang="en" sz="1200"/>
              <a:t>queries</a:t>
            </a:r>
            <a:r>
              <a:rPr lang="en" sz="1200"/>
              <a:t> return results in relevance order based on text arguments using Boolean operators</a:t>
            </a:r>
            <a:endParaRPr sz="1200"/>
          </a:p>
          <a:p>
            <a:pPr indent="-304800" lvl="0" marL="457200" rtl="0" algn="l">
              <a:spcBef>
                <a:spcPts val="0"/>
              </a:spcBef>
              <a:spcAft>
                <a:spcPts val="0"/>
              </a:spcAft>
              <a:buSzPts val="1200"/>
              <a:buChar char="●"/>
            </a:pPr>
            <a:r>
              <a:rPr b="1" lang="en" sz="1200"/>
              <a:t>Aggregation Framework queries</a:t>
            </a:r>
            <a:r>
              <a:rPr lang="en" sz="1200"/>
              <a:t> return aggregations of values returned by the query (e.g., count, min, max,</a:t>
            </a:r>
            <a:br>
              <a:rPr lang="en" sz="1200"/>
            </a:br>
            <a:r>
              <a:rPr lang="en" sz="1200"/>
              <a:t>average, similar to a SQL GROUP BY statement). Through the $lookup stage, documents from separate</a:t>
            </a:r>
            <a:br>
              <a:rPr lang="en" sz="1200"/>
            </a:br>
            <a:r>
              <a:rPr lang="en" sz="1200"/>
              <a:t>collections can be combined through a left outer JOIN operation</a:t>
            </a:r>
            <a:endParaRPr sz="1200"/>
          </a:p>
          <a:p>
            <a:pPr indent="-304800" lvl="0" marL="457200" rtl="0" algn="l">
              <a:spcBef>
                <a:spcPts val="0"/>
              </a:spcBef>
              <a:spcAft>
                <a:spcPts val="0"/>
              </a:spcAft>
              <a:buSzPts val="1200"/>
              <a:buChar char="●"/>
            </a:pPr>
            <a:r>
              <a:rPr b="1" lang="en" sz="1200"/>
              <a:t>MapReduce queries</a:t>
            </a:r>
            <a:r>
              <a:rPr lang="en" sz="1200"/>
              <a:t> execute complex data processing that is expressed in JavaScript and executed across</a:t>
            </a:r>
            <a:br>
              <a:rPr lang="en" sz="1200"/>
            </a:br>
            <a:r>
              <a:rPr lang="en" sz="1200"/>
              <a:t>data in the database</a:t>
            </a:r>
            <a:endParaRPr sz="1200"/>
          </a:p>
          <a:p>
            <a:pPr indent="0" lvl="0" marL="0" rtl="0" algn="l">
              <a:spcBef>
                <a:spcPts val="1600"/>
              </a:spcBef>
              <a:spcAft>
                <a:spcPts val="1600"/>
              </a:spcAft>
              <a:buNone/>
            </a:pPr>
            <a:r>
              <a:t/>
            </a:r>
            <a:endParaRPr sz="1200"/>
          </a:p>
        </p:txBody>
      </p:sp>
      <p:sp>
        <p:nvSpPr>
          <p:cNvPr id="805" name="Google Shape;805;p43"/>
          <p:cNvSpPr txBox="1"/>
          <p:nvPr/>
        </p:nvSpPr>
        <p:spPr>
          <a:xfrm>
            <a:off x="3433050" y="1200950"/>
            <a:ext cx="4245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21</a:t>
            </a:r>
            <a:endParaRPr sz="800">
              <a:latin typeface="Nunito"/>
              <a:ea typeface="Nunito"/>
              <a:cs typeface="Nunito"/>
              <a:sym typeface="Nunito"/>
            </a:endParaRPr>
          </a:p>
        </p:txBody>
      </p:sp>
      <p:sp>
        <p:nvSpPr>
          <p:cNvPr id="806" name="Google Shape;806;p43"/>
          <p:cNvSpPr txBox="1"/>
          <p:nvPr/>
        </p:nvSpPr>
        <p:spPr>
          <a:xfrm>
            <a:off x="944100" y="4882525"/>
            <a:ext cx="72558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21. Querying and Visualizing Data: </a:t>
            </a:r>
            <a:r>
              <a:rPr lang="en" sz="800" u="sng">
                <a:solidFill>
                  <a:schemeClr val="accent5"/>
                </a:solidFill>
                <a:latin typeface="Nunito"/>
                <a:ea typeface="Nunito"/>
                <a:cs typeface="Nunito"/>
                <a:sym typeface="Nunito"/>
                <a:hlinkClick r:id="rId3"/>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19)</a:t>
            </a:r>
            <a:endParaRPr sz="8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26"/>
          <p:cNvSpPr txBox="1"/>
          <p:nvPr>
            <p:ph type="title"/>
          </p:nvPr>
        </p:nvSpPr>
        <p:spPr>
          <a:xfrm>
            <a:off x="1303800" y="598575"/>
            <a:ext cx="7030500" cy="4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Contents</a:t>
            </a:r>
            <a:endParaRPr>
              <a:solidFill>
                <a:srgbClr val="1D7E74"/>
              </a:solidFill>
            </a:endParaRPr>
          </a:p>
        </p:txBody>
      </p:sp>
      <p:sp>
        <p:nvSpPr>
          <p:cNvPr id="552" name="Google Shape;552;p26"/>
          <p:cNvSpPr txBox="1"/>
          <p:nvPr>
            <p:ph idx="1" type="body"/>
          </p:nvPr>
        </p:nvSpPr>
        <p:spPr>
          <a:xfrm>
            <a:off x="1256700" y="1080675"/>
            <a:ext cx="7124700" cy="4062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Mission Statement</a:t>
            </a:r>
            <a:endParaRPr/>
          </a:p>
          <a:p>
            <a:pPr indent="-311150" lvl="0" marL="457200" rtl="0" algn="l">
              <a:spcBef>
                <a:spcPts val="0"/>
              </a:spcBef>
              <a:spcAft>
                <a:spcPts val="0"/>
              </a:spcAft>
              <a:buSzPts val="1300"/>
              <a:buChar char="●"/>
            </a:pPr>
            <a:r>
              <a:rPr lang="en"/>
              <a:t>About StyleUp</a:t>
            </a:r>
            <a:endParaRPr/>
          </a:p>
          <a:p>
            <a:pPr indent="-298450" lvl="1" marL="914400" rtl="0" algn="l">
              <a:spcBef>
                <a:spcPts val="0"/>
              </a:spcBef>
              <a:spcAft>
                <a:spcPts val="0"/>
              </a:spcAft>
              <a:buSzPts val="1100"/>
              <a:buChar char="○"/>
            </a:pPr>
            <a:r>
              <a:rPr lang="en"/>
              <a:t>Problem Statement</a:t>
            </a:r>
            <a:endParaRPr/>
          </a:p>
          <a:p>
            <a:pPr indent="-298450" lvl="1" marL="914400" rtl="0" algn="l">
              <a:spcBef>
                <a:spcPts val="0"/>
              </a:spcBef>
              <a:spcAft>
                <a:spcPts val="0"/>
              </a:spcAft>
              <a:buSzPts val="1100"/>
              <a:buChar char="○"/>
            </a:pPr>
            <a:r>
              <a:rPr lang="en"/>
              <a:t>Our Existing System</a:t>
            </a:r>
            <a:endParaRPr/>
          </a:p>
          <a:p>
            <a:pPr indent="-298450" lvl="1" marL="914400" rtl="0" algn="l">
              <a:spcBef>
                <a:spcPts val="0"/>
              </a:spcBef>
              <a:spcAft>
                <a:spcPts val="0"/>
              </a:spcAft>
              <a:buSzPts val="1100"/>
              <a:buChar char="○"/>
            </a:pPr>
            <a:r>
              <a:rPr lang="en"/>
              <a:t>Business Requirements</a:t>
            </a:r>
            <a:endParaRPr/>
          </a:p>
          <a:p>
            <a:pPr indent="-298450" lvl="1" marL="914400" rtl="0" algn="l">
              <a:spcBef>
                <a:spcPts val="0"/>
              </a:spcBef>
              <a:spcAft>
                <a:spcPts val="0"/>
              </a:spcAft>
              <a:buSzPts val="1100"/>
              <a:buChar char="○"/>
            </a:pPr>
            <a:r>
              <a:rPr lang="en"/>
              <a:t>Proposed OSS Solution</a:t>
            </a:r>
            <a:endParaRPr/>
          </a:p>
          <a:p>
            <a:pPr indent="-311150" lvl="0" marL="457200" rtl="0" algn="l">
              <a:spcBef>
                <a:spcPts val="0"/>
              </a:spcBef>
              <a:spcAft>
                <a:spcPts val="0"/>
              </a:spcAft>
              <a:buSzPts val="1300"/>
              <a:buChar char="●"/>
            </a:pPr>
            <a:r>
              <a:rPr lang="en"/>
              <a:t>Why MongoDB?</a:t>
            </a:r>
            <a:endParaRPr/>
          </a:p>
          <a:p>
            <a:pPr indent="-298450" lvl="1" marL="914400" rtl="0" algn="l">
              <a:spcBef>
                <a:spcPts val="0"/>
              </a:spcBef>
              <a:spcAft>
                <a:spcPts val="0"/>
              </a:spcAft>
              <a:buSzPts val="1100"/>
              <a:buChar char="○"/>
            </a:pPr>
            <a:r>
              <a:rPr lang="en"/>
              <a:t>Why MongoDB suits us better?</a:t>
            </a:r>
            <a:endParaRPr/>
          </a:p>
          <a:p>
            <a:pPr indent="-298450" lvl="1" marL="914400" rtl="0" algn="l">
              <a:spcBef>
                <a:spcPts val="0"/>
              </a:spcBef>
              <a:spcAft>
                <a:spcPts val="0"/>
              </a:spcAft>
              <a:buSzPts val="1100"/>
              <a:buChar char="○"/>
            </a:pPr>
            <a:r>
              <a:rPr lang="en"/>
              <a:t>MongoDB Architecture</a:t>
            </a:r>
            <a:endParaRPr/>
          </a:p>
          <a:p>
            <a:pPr indent="-298450" lvl="1" marL="914400" rtl="0" algn="l">
              <a:spcBef>
                <a:spcPts val="0"/>
              </a:spcBef>
              <a:spcAft>
                <a:spcPts val="0"/>
              </a:spcAft>
              <a:buSzPts val="1100"/>
              <a:buChar char="○"/>
            </a:pPr>
            <a:r>
              <a:rPr lang="en"/>
              <a:t>Upstream and Downstream Applications</a:t>
            </a:r>
            <a:endParaRPr/>
          </a:p>
          <a:p>
            <a:pPr indent="-311150" lvl="0" marL="457200" rtl="0" algn="l">
              <a:spcBef>
                <a:spcPts val="0"/>
              </a:spcBef>
              <a:spcAft>
                <a:spcPts val="0"/>
              </a:spcAft>
              <a:buSzPts val="1300"/>
              <a:buChar char="●"/>
            </a:pPr>
            <a:r>
              <a:rPr lang="en"/>
              <a:t>High-Level System Requirements</a:t>
            </a:r>
            <a:endParaRPr/>
          </a:p>
          <a:p>
            <a:pPr indent="-311150" lvl="0" marL="457200" rtl="0" algn="l">
              <a:spcBef>
                <a:spcPts val="0"/>
              </a:spcBef>
              <a:spcAft>
                <a:spcPts val="0"/>
              </a:spcAft>
              <a:buSzPts val="1300"/>
              <a:buChar char="●"/>
            </a:pPr>
            <a:r>
              <a:rPr lang="en"/>
              <a:t>Personas</a:t>
            </a:r>
            <a:endParaRPr/>
          </a:p>
          <a:p>
            <a:pPr indent="-311150" lvl="0" marL="457200" rtl="0" algn="l">
              <a:spcBef>
                <a:spcPts val="0"/>
              </a:spcBef>
              <a:spcAft>
                <a:spcPts val="0"/>
              </a:spcAft>
              <a:buSzPts val="1300"/>
              <a:buChar char="●"/>
            </a:pPr>
            <a:r>
              <a:rPr lang="en"/>
              <a:t>User Stories and Acceptance Tests</a:t>
            </a:r>
            <a:endParaRPr/>
          </a:p>
          <a:p>
            <a:pPr indent="-311150" lvl="0" marL="457200" rtl="0" algn="l">
              <a:spcBef>
                <a:spcPts val="0"/>
              </a:spcBef>
              <a:spcAft>
                <a:spcPts val="0"/>
              </a:spcAft>
              <a:buSzPts val="1300"/>
              <a:buChar char="●"/>
            </a:pPr>
            <a:r>
              <a:rPr lang="en"/>
              <a:t>SDLC Model</a:t>
            </a:r>
            <a:endParaRPr/>
          </a:p>
          <a:p>
            <a:pPr indent="-311150" lvl="0" marL="457200" rtl="0" algn="l">
              <a:spcBef>
                <a:spcPts val="0"/>
              </a:spcBef>
              <a:spcAft>
                <a:spcPts val="0"/>
              </a:spcAft>
              <a:buSzPts val="1300"/>
              <a:buChar char="●"/>
            </a:pPr>
            <a:r>
              <a:rPr lang="en"/>
              <a:t>Return on Investment and Return on value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311150" lvl="0" marL="457200" rtl="0" algn="l">
              <a:spcBef>
                <a:spcPts val="1600"/>
              </a:spcBef>
              <a:spcAft>
                <a:spcPts val="0"/>
              </a:spcAft>
              <a:buSzPts val="1300"/>
              <a:buChar char="●"/>
            </a:pPr>
            <a:r>
              <a:rPr lang="en"/>
              <a:t>Bug Tracking and management</a:t>
            </a:r>
            <a:endParaRPr/>
          </a:p>
          <a:p>
            <a:pPr indent="0" lvl="0" marL="9144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812" name="Google Shape;812;p44"/>
          <p:cNvSpPr txBox="1"/>
          <p:nvPr>
            <p:ph idx="1" type="body"/>
          </p:nvPr>
        </p:nvSpPr>
        <p:spPr>
          <a:xfrm>
            <a:off x="437200" y="1409050"/>
            <a:ext cx="4204800" cy="3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5</a:t>
            </a:r>
            <a:r>
              <a:rPr b="1" lang="en" sz="1200">
                <a:solidFill>
                  <a:srgbClr val="CC4125"/>
                </a:solidFill>
              </a:rPr>
              <a:t>.  Auto-Sharding :</a:t>
            </a:r>
            <a:endParaRPr b="1" sz="1200">
              <a:solidFill>
                <a:srgbClr val="CC4125"/>
              </a:solidFill>
            </a:endParaRPr>
          </a:p>
          <a:p>
            <a:pPr indent="0" lvl="0" marL="0" rtl="0" algn="l">
              <a:spcBef>
                <a:spcPts val="1600"/>
              </a:spcBef>
              <a:spcAft>
                <a:spcPts val="0"/>
              </a:spcAft>
              <a:buNone/>
            </a:pPr>
            <a:r>
              <a:rPr lang="en" sz="1200"/>
              <a:t>MongoDB provides horizontal scale-out for databases on low cost, commodity hardware or cloud infrastructure using a technique called sharding, which is transparent to applications. Sharding distributes data across multiple</a:t>
            </a:r>
            <a:br>
              <a:rPr lang="en" sz="1200"/>
            </a:br>
            <a:r>
              <a:rPr lang="en" sz="1200"/>
              <a:t>physical partitions called shards. Sharding allows MongoDB deployments to address the hardware</a:t>
            </a:r>
            <a:br>
              <a:rPr lang="en" sz="1200"/>
            </a:br>
            <a:r>
              <a:rPr lang="en" sz="1200"/>
              <a:t>limitations of a single server, such as bottlenecks in RAM or disk I/O, without adding complexity to the application.</a:t>
            </a:r>
            <a:br>
              <a:rPr lang="en" sz="1200"/>
            </a:br>
            <a:r>
              <a:rPr b="1" lang="en" sz="1200"/>
              <a:t>MongoDB automatically balances the data in the sharded cluster as the data grows or the size of the cluster increases or decreases. </a:t>
            </a:r>
            <a:endParaRPr b="1" sz="1200"/>
          </a:p>
          <a:p>
            <a:pPr indent="0" lvl="0" marL="0" rtl="0" algn="l">
              <a:spcBef>
                <a:spcPts val="1600"/>
              </a:spcBef>
              <a:spcAft>
                <a:spcPts val="1600"/>
              </a:spcAft>
              <a:buNone/>
            </a:pPr>
            <a:r>
              <a:rPr b="1" lang="en" sz="1200"/>
              <a:t>This feature is immensely helpful as StyleUp is still growing and we need to address scaling up as well as scaling down seamlessly</a:t>
            </a:r>
            <a:endParaRPr b="1" sz="1200"/>
          </a:p>
        </p:txBody>
      </p:sp>
      <p:pic>
        <p:nvPicPr>
          <p:cNvPr id="813" name="Google Shape;813;p44"/>
          <p:cNvPicPr preferRelativeResize="0"/>
          <p:nvPr/>
        </p:nvPicPr>
        <p:blipFill>
          <a:blip r:embed="rId3">
            <a:alphaModFix/>
          </a:blip>
          <a:stretch>
            <a:fillRect/>
          </a:stretch>
        </p:blipFill>
        <p:spPr>
          <a:xfrm>
            <a:off x="4642100" y="1859100"/>
            <a:ext cx="4501901" cy="2754200"/>
          </a:xfrm>
          <a:prstGeom prst="rect">
            <a:avLst/>
          </a:prstGeom>
          <a:noFill/>
          <a:ln>
            <a:noFill/>
          </a:ln>
        </p:spPr>
      </p:pic>
      <p:sp>
        <p:nvSpPr>
          <p:cNvPr id="814" name="Google Shape;814;p44"/>
          <p:cNvSpPr txBox="1"/>
          <p:nvPr/>
        </p:nvSpPr>
        <p:spPr>
          <a:xfrm>
            <a:off x="1698325" y="1343075"/>
            <a:ext cx="375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22</a:t>
            </a:r>
            <a:endParaRPr sz="800">
              <a:latin typeface="Nunito"/>
              <a:ea typeface="Nunito"/>
              <a:cs typeface="Nunito"/>
              <a:sym typeface="Nunito"/>
            </a:endParaRPr>
          </a:p>
        </p:txBody>
      </p:sp>
      <p:sp>
        <p:nvSpPr>
          <p:cNvPr id="815" name="Google Shape;815;p44"/>
          <p:cNvSpPr txBox="1"/>
          <p:nvPr/>
        </p:nvSpPr>
        <p:spPr>
          <a:xfrm>
            <a:off x="4642150" y="4759150"/>
            <a:ext cx="45018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22. Auto-Sharding: </a:t>
            </a:r>
            <a:r>
              <a:rPr lang="en" sz="800" u="sng">
                <a:solidFill>
                  <a:schemeClr val="accent5"/>
                </a:solidFill>
                <a:latin typeface="Nunito"/>
                <a:ea typeface="Nunito"/>
                <a:cs typeface="Nunito"/>
                <a:sym typeface="Nunito"/>
                <a:hlinkClick r:id="rId4"/>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20)</a:t>
            </a:r>
            <a:endParaRPr sz="80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pic>
        <p:nvPicPr>
          <p:cNvPr id="820" name="Google Shape;820;p45"/>
          <p:cNvPicPr preferRelativeResize="0"/>
          <p:nvPr/>
        </p:nvPicPr>
        <p:blipFill>
          <a:blip r:embed="rId3">
            <a:alphaModFix/>
          </a:blip>
          <a:stretch>
            <a:fillRect/>
          </a:stretch>
        </p:blipFill>
        <p:spPr>
          <a:xfrm>
            <a:off x="1707425" y="1070750"/>
            <a:ext cx="5716174" cy="3418001"/>
          </a:xfrm>
          <a:prstGeom prst="rect">
            <a:avLst/>
          </a:prstGeom>
          <a:noFill/>
          <a:ln>
            <a:noFill/>
          </a:ln>
        </p:spPr>
      </p:pic>
      <p:sp>
        <p:nvSpPr>
          <p:cNvPr id="821" name="Google Shape;821;p45"/>
          <p:cNvSpPr txBox="1"/>
          <p:nvPr/>
        </p:nvSpPr>
        <p:spPr>
          <a:xfrm>
            <a:off x="1250400" y="4422350"/>
            <a:ext cx="71373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MongoDB Nexus Architecture</a:t>
            </a:r>
            <a:r>
              <a:rPr lang="en">
                <a:solidFill>
                  <a:srgbClr val="CC4125"/>
                </a:solidFill>
                <a:latin typeface="Nunito"/>
                <a:ea typeface="Nunito"/>
                <a:cs typeface="Nunito"/>
                <a:sym typeface="Nunito"/>
              </a:rPr>
              <a:t>, blending </a:t>
            </a:r>
            <a:r>
              <a:rPr b="1" lang="en">
                <a:solidFill>
                  <a:srgbClr val="CC4125"/>
                </a:solidFill>
                <a:latin typeface="Nunito"/>
                <a:ea typeface="Nunito"/>
                <a:cs typeface="Nunito"/>
                <a:sym typeface="Nunito"/>
              </a:rPr>
              <a:t>the best</a:t>
            </a:r>
            <a:r>
              <a:rPr lang="en">
                <a:solidFill>
                  <a:srgbClr val="CC4125"/>
                </a:solidFill>
                <a:latin typeface="Nunito"/>
                <a:ea typeface="Nunito"/>
                <a:cs typeface="Nunito"/>
                <a:sym typeface="Nunito"/>
              </a:rPr>
              <a:t> of relational and NoSQL technologies</a:t>
            </a:r>
            <a:endParaRPr>
              <a:solidFill>
                <a:srgbClr val="CC4125"/>
              </a:solidFill>
              <a:latin typeface="Nunito"/>
              <a:ea typeface="Nunito"/>
              <a:cs typeface="Nunito"/>
              <a:sym typeface="Nunito"/>
            </a:endParaRPr>
          </a:p>
        </p:txBody>
      </p:sp>
      <p:sp>
        <p:nvSpPr>
          <p:cNvPr id="822" name="Google Shape;822;p45"/>
          <p:cNvSpPr txBox="1"/>
          <p:nvPr>
            <p:ph type="title"/>
          </p:nvPr>
        </p:nvSpPr>
        <p:spPr>
          <a:xfrm>
            <a:off x="1303800" y="5258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MongoDB Architecture</a:t>
            </a:r>
            <a:endParaRPr>
              <a:solidFill>
                <a:srgbClr val="1D7E74"/>
              </a:solidFill>
            </a:endParaRPr>
          </a:p>
        </p:txBody>
      </p:sp>
      <p:sp>
        <p:nvSpPr>
          <p:cNvPr id="823" name="Google Shape;823;p45"/>
          <p:cNvSpPr txBox="1"/>
          <p:nvPr/>
        </p:nvSpPr>
        <p:spPr>
          <a:xfrm>
            <a:off x="6611350" y="1055400"/>
            <a:ext cx="388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23</a:t>
            </a:r>
            <a:endParaRPr sz="800">
              <a:latin typeface="Nunito"/>
              <a:ea typeface="Nunito"/>
              <a:cs typeface="Nunito"/>
              <a:sym typeface="Nunito"/>
            </a:endParaRPr>
          </a:p>
        </p:txBody>
      </p:sp>
      <p:sp>
        <p:nvSpPr>
          <p:cNvPr id="824" name="Google Shape;824;p45"/>
          <p:cNvSpPr txBox="1"/>
          <p:nvPr/>
        </p:nvSpPr>
        <p:spPr>
          <a:xfrm>
            <a:off x="946400" y="4859100"/>
            <a:ext cx="6789300" cy="2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23. MongoDB Architecture: </a:t>
            </a:r>
            <a:r>
              <a:rPr lang="en" sz="800" u="sng">
                <a:solidFill>
                  <a:schemeClr val="accent5"/>
                </a:solidFill>
                <a:latin typeface="Nunito"/>
                <a:ea typeface="Nunito"/>
                <a:cs typeface="Nunito"/>
                <a:sym typeface="Nunito"/>
                <a:hlinkClick r:id="rId4"/>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21)</a:t>
            </a:r>
            <a:endParaRPr sz="8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4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Expressive Query </a:t>
            </a:r>
            <a:r>
              <a:rPr lang="en">
                <a:solidFill>
                  <a:srgbClr val="1D7E74"/>
                </a:solidFill>
              </a:rPr>
              <a:t>Language</a:t>
            </a:r>
            <a:r>
              <a:rPr lang="en">
                <a:solidFill>
                  <a:srgbClr val="1D7E74"/>
                </a:solidFill>
              </a:rPr>
              <a:t> and Secondary Indexes</a:t>
            </a:r>
            <a:endParaRPr>
              <a:solidFill>
                <a:srgbClr val="1D7E74"/>
              </a:solidFill>
            </a:endParaRPr>
          </a:p>
        </p:txBody>
      </p:sp>
      <p:sp>
        <p:nvSpPr>
          <p:cNvPr id="830" name="Google Shape;830;p46"/>
          <p:cNvSpPr txBox="1"/>
          <p:nvPr>
            <p:ph idx="1" type="body"/>
          </p:nvPr>
        </p:nvSpPr>
        <p:spPr>
          <a:xfrm>
            <a:off x="1089300" y="1597875"/>
            <a:ext cx="72450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can access and manipulate their data to support both: </a:t>
            </a:r>
            <a:endParaRPr/>
          </a:p>
          <a:p>
            <a:pPr indent="0" lvl="0" marL="0" rtl="0" algn="l">
              <a:spcBef>
                <a:spcPts val="1600"/>
              </a:spcBef>
              <a:spcAft>
                <a:spcPts val="0"/>
              </a:spcAft>
              <a:buNone/>
            </a:pPr>
            <a:r>
              <a:rPr b="1" lang="en">
                <a:solidFill>
                  <a:srgbClr val="CC4125"/>
                </a:solidFill>
              </a:rPr>
              <a:t>Operational applications:</a:t>
            </a:r>
            <a:r>
              <a:rPr b="1" lang="en"/>
              <a:t> </a:t>
            </a:r>
            <a:r>
              <a:rPr lang="en"/>
              <a:t>StyleUp creates custom orders based on our client’s style profile by leveraging our inventory-matching algorithm and inputs from stylists which requires expressive query language &amp; secondary indexes capability of MongoDB to provide efficient access to data, supported natively by the database rather than maintained in application code.</a:t>
            </a:r>
            <a:endParaRPr/>
          </a:p>
          <a:p>
            <a:pPr indent="0" lvl="0" marL="0" rtl="0" algn="l">
              <a:spcBef>
                <a:spcPts val="1600"/>
              </a:spcBef>
              <a:spcAft>
                <a:spcPts val="1600"/>
              </a:spcAft>
              <a:buNone/>
            </a:pPr>
            <a:r>
              <a:rPr b="1" lang="en">
                <a:solidFill>
                  <a:srgbClr val="CC4125"/>
                </a:solidFill>
              </a:rPr>
              <a:t>Analytical applications: </a:t>
            </a:r>
            <a:r>
              <a:rPr lang="en"/>
              <a:t>StyleUp can effectively leverage analytics by tapping into customer feedback obtained from our Chatbot module and review our brand collaborations, performance of our algorithm, monitor changing customer preferences. This requires complex querying enabled by MongoDB as our analytics combines various nuances</a:t>
            </a:r>
            <a:endParaRPr/>
          </a:p>
        </p:txBody>
      </p:sp>
      <p:sp>
        <p:nvSpPr>
          <p:cNvPr id="831" name="Google Shape;831;p46"/>
          <p:cNvSpPr txBox="1"/>
          <p:nvPr/>
        </p:nvSpPr>
        <p:spPr>
          <a:xfrm>
            <a:off x="4542000" y="1103900"/>
            <a:ext cx="339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24</a:t>
            </a:r>
            <a:endParaRPr sz="800">
              <a:latin typeface="Nunito"/>
              <a:ea typeface="Nunito"/>
              <a:cs typeface="Nunito"/>
              <a:sym typeface="Nunito"/>
            </a:endParaRPr>
          </a:p>
        </p:txBody>
      </p:sp>
      <p:sp>
        <p:nvSpPr>
          <p:cNvPr id="832" name="Google Shape;832;p46"/>
          <p:cNvSpPr txBox="1"/>
          <p:nvPr/>
        </p:nvSpPr>
        <p:spPr>
          <a:xfrm>
            <a:off x="1152150" y="4608575"/>
            <a:ext cx="61035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24. Expressive Query Language and Secondary Indexes: </a:t>
            </a:r>
            <a:r>
              <a:rPr lang="en" sz="800" u="sng">
                <a:solidFill>
                  <a:schemeClr val="accent5"/>
                </a:solidFill>
                <a:latin typeface="Nunito"/>
                <a:ea typeface="Nunito"/>
                <a:cs typeface="Nunito"/>
                <a:sym typeface="Nunito"/>
                <a:hlinkClick r:id="rId3"/>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22)</a:t>
            </a:r>
            <a:endParaRPr sz="8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4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Strong Consistency</a:t>
            </a:r>
            <a:endParaRPr>
              <a:solidFill>
                <a:srgbClr val="1D7E74"/>
              </a:solidFill>
            </a:endParaRPr>
          </a:p>
        </p:txBody>
      </p:sp>
      <p:sp>
        <p:nvSpPr>
          <p:cNvPr id="838" name="Google Shape;838;p47"/>
          <p:cNvSpPr txBox="1"/>
          <p:nvPr>
            <p:ph idx="1" type="body"/>
          </p:nvPr>
        </p:nvSpPr>
        <p:spPr>
          <a:xfrm>
            <a:off x="1303800" y="1352625"/>
            <a:ext cx="6947700" cy="111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understand our customers better by immediately capturing changes in their style preferences. </a:t>
            </a:r>
            <a:r>
              <a:rPr lang="en"/>
              <a:t>MongoDB enables StyleUp </a:t>
            </a:r>
            <a:r>
              <a:rPr lang="en"/>
              <a:t>to immediately read and use data that has been written to the database. It reduces the complexity </a:t>
            </a:r>
            <a:r>
              <a:rPr lang="en"/>
              <a:t>involved</a:t>
            </a:r>
            <a:r>
              <a:rPr lang="en"/>
              <a:t> in building applications around an eventually consistent model.</a:t>
            </a:r>
            <a:endParaRPr/>
          </a:p>
        </p:txBody>
      </p:sp>
      <p:sp>
        <p:nvSpPr>
          <p:cNvPr id="839" name="Google Shape;839;p47"/>
          <p:cNvSpPr txBox="1"/>
          <p:nvPr/>
        </p:nvSpPr>
        <p:spPr>
          <a:xfrm>
            <a:off x="4512700" y="598575"/>
            <a:ext cx="400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25</a:t>
            </a:r>
            <a:endParaRPr sz="800">
              <a:latin typeface="Nunito"/>
              <a:ea typeface="Nunito"/>
              <a:cs typeface="Nunito"/>
              <a:sym typeface="Nunito"/>
            </a:endParaRPr>
          </a:p>
        </p:txBody>
      </p:sp>
      <p:sp>
        <p:nvSpPr>
          <p:cNvPr id="840" name="Google Shape;840;p47"/>
          <p:cNvSpPr txBox="1"/>
          <p:nvPr/>
        </p:nvSpPr>
        <p:spPr>
          <a:xfrm>
            <a:off x="1303800" y="4704500"/>
            <a:ext cx="73380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25. Strong Consistency: </a:t>
            </a:r>
            <a:r>
              <a:rPr lang="en" sz="800" u="sng">
                <a:solidFill>
                  <a:schemeClr val="accent5"/>
                </a:solidFill>
                <a:latin typeface="Nunito"/>
                <a:ea typeface="Nunito"/>
                <a:cs typeface="Nunito"/>
                <a:sym typeface="Nunito"/>
                <a:hlinkClick r:id="rId3"/>
              </a:rPr>
              <a:t>https://jira.mongodb.org/secure/attachment/.../MongoDB_Architecture_Guide.pdf</a:t>
            </a:r>
            <a:r>
              <a:rPr lang="en" sz="800">
                <a:latin typeface="Nunito"/>
                <a:ea typeface="Nunito"/>
                <a:cs typeface="Nunito"/>
                <a:sym typeface="Nunito"/>
              </a:rPr>
              <a:t> (</a:t>
            </a:r>
            <a:r>
              <a:rPr lang="en" sz="800">
                <a:solidFill>
                  <a:schemeClr val="dk2"/>
                </a:solidFill>
                <a:latin typeface="Nunito"/>
                <a:ea typeface="Nunito"/>
                <a:cs typeface="Nunito"/>
                <a:sym typeface="Nunito"/>
              </a:rPr>
              <a:t>Slide 23)</a:t>
            </a:r>
            <a:endParaRPr sz="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4" name="Shape 844"/>
        <p:cNvGrpSpPr/>
        <p:nvPr/>
      </p:nvGrpSpPr>
      <p:grpSpPr>
        <a:xfrm>
          <a:off x="0" y="0"/>
          <a:ext cx="0" cy="0"/>
          <a:chOff x="0" y="0"/>
          <a:chExt cx="0" cy="0"/>
        </a:xfrm>
      </p:grpSpPr>
      <p:sp>
        <p:nvSpPr>
          <p:cNvPr id="845" name="Google Shape;845;p4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Enterprise Management and Integrations</a:t>
            </a:r>
            <a:endParaRPr>
              <a:solidFill>
                <a:srgbClr val="1D7E74"/>
              </a:solidFill>
            </a:endParaRPr>
          </a:p>
        </p:txBody>
      </p:sp>
      <p:sp>
        <p:nvSpPr>
          <p:cNvPr id="846" name="Google Shape;846;p4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 are just one piece of application infrastructure. At StyleUp we require a database solution that fits seamlessly into the enterprise IT stack. MongoDB imposes requirements not addressed by relational databases like MySQL by </a:t>
            </a:r>
            <a:r>
              <a:rPr lang="en"/>
              <a:t>offering</a:t>
            </a:r>
            <a:endParaRPr/>
          </a:p>
          <a:p>
            <a:pPr indent="-311150" lvl="0" marL="457200" rtl="0" algn="l">
              <a:spcBef>
                <a:spcPts val="1600"/>
              </a:spcBef>
              <a:spcAft>
                <a:spcPts val="0"/>
              </a:spcAft>
              <a:buSzPts val="1300"/>
              <a:buChar char="●"/>
            </a:pPr>
            <a:r>
              <a:rPr b="1" lang="en">
                <a:solidFill>
                  <a:srgbClr val="CC4125"/>
                </a:solidFill>
              </a:rPr>
              <a:t>Flexible Data Model: </a:t>
            </a:r>
            <a:r>
              <a:rPr lang="en"/>
              <a:t> Document, graph, key-value, or wide-column, all of them offer make it easy to store and combine data of any structure and allow dynamic modification of the schema without downtime or performance impact</a:t>
            </a:r>
            <a:endParaRPr/>
          </a:p>
          <a:p>
            <a:pPr indent="-311150" lvl="0" marL="457200" rtl="0" algn="l">
              <a:spcBef>
                <a:spcPts val="0"/>
              </a:spcBef>
              <a:spcAft>
                <a:spcPts val="0"/>
              </a:spcAft>
              <a:buSzPts val="1300"/>
              <a:buChar char="●"/>
            </a:pPr>
            <a:r>
              <a:rPr b="1" lang="en">
                <a:solidFill>
                  <a:srgbClr val="CC4125"/>
                </a:solidFill>
              </a:rPr>
              <a:t>Always-On Deployments:</a:t>
            </a:r>
            <a:r>
              <a:rPr lang="en"/>
              <a:t> Designed to run across many nodes, including replication to automatically synchronize data across servers, racks, and data centers.</a:t>
            </a:r>
            <a:endParaRPr/>
          </a:p>
          <a:p>
            <a:pPr indent="-311150" lvl="0" marL="457200" rtl="0" algn="l">
              <a:spcBef>
                <a:spcPts val="0"/>
              </a:spcBef>
              <a:spcAft>
                <a:spcPts val="0"/>
              </a:spcAft>
              <a:buSzPts val="1300"/>
              <a:buChar char="●"/>
            </a:pPr>
            <a:r>
              <a:rPr b="1" lang="en">
                <a:solidFill>
                  <a:srgbClr val="CC4125"/>
                </a:solidFill>
              </a:rPr>
              <a:t>Scalability and Performance: </a:t>
            </a:r>
            <a:r>
              <a:rPr lang="en"/>
              <a:t>Sharding or partitioning allows the database to scale out on commodity hardware deployed on-premises or in the cloud, enabling almost unlimited growth</a:t>
            </a:r>
            <a:endParaRPr/>
          </a:p>
          <a:p>
            <a:pPr indent="0" lvl="0" marL="457200" rtl="0" algn="l">
              <a:spcBef>
                <a:spcPts val="1600"/>
              </a:spcBef>
              <a:spcAft>
                <a:spcPts val="0"/>
              </a:spcAft>
              <a:buNone/>
            </a:pPr>
            <a:r>
              <a:t/>
            </a:r>
            <a:endParaRPr b="1"/>
          </a:p>
          <a:p>
            <a:pPr indent="0" lvl="0" marL="0" rtl="0" algn="l">
              <a:spcBef>
                <a:spcPts val="1600"/>
              </a:spcBef>
              <a:spcAft>
                <a:spcPts val="1600"/>
              </a:spcAft>
              <a:buNone/>
            </a:pPr>
            <a:r>
              <a:t/>
            </a:r>
            <a:endParaRPr/>
          </a:p>
        </p:txBody>
      </p:sp>
      <p:sp>
        <p:nvSpPr>
          <p:cNvPr id="847" name="Google Shape;847;p48"/>
          <p:cNvSpPr txBox="1"/>
          <p:nvPr/>
        </p:nvSpPr>
        <p:spPr>
          <a:xfrm>
            <a:off x="3433050" y="1103900"/>
            <a:ext cx="4125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26</a:t>
            </a:r>
            <a:endParaRPr sz="800">
              <a:latin typeface="Nunito"/>
              <a:ea typeface="Nunito"/>
              <a:cs typeface="Nunito"/>
              <a:sym typeface="Nunito"/>
            </a:endParaRPr>
          </a:p>
        </p:txBody>
      </p:sp>
      <p:sp>
        <p:nvSpPr>
          <p:cNvPr id="848" name="Google Shape;848;p48"/>
          <p:cNvSpPr txBox="1"/>
          <p:nvPr/>
        </p:nvSpPr>
        <p:spPr>
          <a:xfrm>
            <a:off x="1341900" y="4794825"/>
            <a:ext cx="64602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26. Enterprise Management and Integrations: </a:t>
            </a:r>
            <a:r>
              <a:rPr lang="en" sz="800" u="sng">
                <a:solidFill>
                  <a:schemeClr val="accent5"/>
                </a:solidFill>
                <a:latin typeface="Nunito"/>
                <a:ea typeface="Nunito"/>
                <a:cs typeface="Nunito"/>
                <a:sym typeface="Nunito"/>
                <a:hlinkClick r:id="rId3"/>
              </a:rPr>
              <a:t>https://jira.mongodb.org/secure/attachment/.../MongoDB_Architecture_Guide.pdf</a:t>
            </a:r>
            <a:r>
              <a:rPr lang="en" sz="800">
                <a:latin typeface="Nunito"/>
                <a:ea typeface="Nunito"/>
                <a:cs typeface="Nunito"/>
                <a:sym typeface="Nunito"/>
              </a:rPr>
              <a:t> (</a:t>
            </a:r>
            <a:r>
              <a:rPr lang="en" sz="800">
                <a:solidFill>
                  <a:schemeClr val="dk2"/>
                </a:solidFill>
                <a:latin typeface="Nunito"/>
                <a:ea typeface="Nunito"/>
                <a:cs typeface="Nunito"/>
                <a:sym typeface="Nunito"/>
              </a:rPr>
              <a:t>Slide 24)a</a:t>
            </a:r>
            <a:endParaRPr sz="8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2" name="Shape 852"/>
        <p:cNvGrpSpPr/>
        <p:nvPr/>
      </p:nvGrpSpPr>
      <p:grpSpPr>
        <a:xfrm>
          <a:off x="0" y="0"/>
          <a:ext cx="0" cy="0"/>
          <a:chOff x="0" y="0"/>
          <a:chExt cx="0" cy="0"/>
        </a:xfrm>
      </p:grpSpPr>
      <p:sp>
        <p:nvSpPr>
          <p:cNvPr id="853" name="Google Shape;853;p49"/>
          <p:cNvSpPr txBox="1"/>
          <p:nvPr>
            <p:ph type="title"/>
          </p:nvPr>
        </p:nvSpPr>
        <p:spPr>
          <a:xfrm>
            <a:off x="1245925" y="241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Nunito"/>
                <a:ea typeface="Nunito"/>
                <a:cs typeface="Nunito"/>
                <a:sym typeface="Nunito"/>
              </a:rPr>
              <a:t>Upstream</a:t>
            </a:r>
            <a:endParaRPr>
              <a:solidFill>
                <a:srgbClr val="1D7E74"/>
              </a:solidFill>
              <a:latin typeface="Nunito"/>
              <a:ea typeface="Nunito"/>
              <a:cs typeface="Nunito"/>
              <a:sym typeface="Nunito"/>
            </a:endParaRPr>
          </a:p>
        </p:txBody>
      </p:sp>
      <p:sp>
        <p:nvSpPr>
          <p:cNvPr id="854" name="Google Shape;854;p49"/>
          <p:cNvSpPr txBox="1"/>
          <p:nvPr>
            <p:ph idx="1" type="body"/>
          </p:nvPr>
        </p:nvSpPr>
        <p:spPr>
          <a:xfrm>
            <a:off x="1176175" y="882775"/>
            <a:ext cx="7030500" cy="169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solidFill>
                  <a:srgbClr val="CC4125"/>
                </a:solidFill>
              </a:rPr>
              <a:t>Apache:</a:t>
            </a:r>
            <a:r>
              <a:rPr b="1" lang="en"/>
              <a:t> </a:t>
            </a:r>
            <a:r>
              <a:rPr lang="en"/>
              <a:t>For back-end GUI Support</a:t>
            </a:r>
            <a:endParaRPr/>
          </a:p>
          <a:p>
            <a:pPr indent="-311150" lvl="0" marL="457200" rtl="0" algn="l">
              <a:spcBef>
                <a:spcPts val="0"/>
              </a:spcBef>
              <a:spcAft>
                <a:spcPts val="0"/>
              </a:spcAft>
              <a:buSzPts val="1300"/>
              <a:buChar char="●"/>
            </a:pPr>
            <a:r>
              <a:rPr b="1" lang="en">
                <a:solidFill>
                  <a:srgbClr val="CC4125"/>
                </a:solidFill>
              </a:rPr>
              <a:t>Java:</a:t>
            </a:r>
            <a:r>
              <a:rPr lang="en">
                <a:solidFill>
                  <a:srgbClr val="CC4125"/>
                </a:solidFill>
              </a:rPr>
              <a:t> </a:t>
            </a:r>
            <a:r>
              <a:rPr lang="en"/>
              <a:t>Allows creation of Javascript queries</a:t>
            </a:r>
            <a:endParaRPr/>
          </a:p>
          <a:p>
            <a:pPr indent="-311150" lvl="0" marL="457200" rtl="0" algn="l">
              <a:spcBef>
                <a:spcPts val="0"/>
              </a:spcBef>
              <a:spcAft>
                <a:spcPts val="0"/>
              </a:spcAft>
              <a:buSzPts val="1300"/>
              <a:buChar char="●"/>
            </a:pPr>
            <a:r>
              <a:rPr b="1" lang="en">
                <a:solidFill>
                  <a:srgbClr val="CC4125"/>
                </a:solidFill>
              </a:rPr>
              <a:t>MapReduce:</a:t>
            </a:r>
            <a:r>
              <a:rPr lang="en">
                <a:solidFill>
                  <a:srgbClr val="CC4125"/>
                </a:solidFill>
              </a:rPr>
              <a:t> </a:t>
            </a:r>
            <a:r>
              <a:rPr lang="en"/>
              <a:t>Provides data aggregation capabilities</a:t>
            </a:r>
            <a:endParaRPr/>
          </a:p>
          <a:p>
            <a:pPr indent="-311150" lvl="0" marL="457200" rtl="0" algn="l">
              <a:spcBef>
                <a:spcPts val="0"/>
              </a:spcBef>
              <a:spcAft>
                <a:spcPts val="0"/>
              </a:spcAft>
              <a:buSzPts val="1300"/>
              <a:buChar char="●"/>
            </a:pPr>
            <a:r>
              <a:rPr b="1" lang="en">
                <a:solidFill>
                  <a:srgbClr val="CC4125"/>
                </a:solidFill>
              </a:rPr>
              <a:t>WiredTiger</a:t>
            </a:r>
            <a:r>
              <a:rPr b="1" lang="en">
                <a:solidFill>
                  <a:srgbClr val="CC4125"/>
                </a:solidFill>
              </a:rPr>
              <a:t>:</a:t>
            </a:r>
            <a:r>
              <a:rPr b="1" lang="en"/>
              <a:t> </a:t>
            </a:r>
            <a:r>
              <a:rPr lang="en"/>
              <a:t>The default WiredTiger storage engine for granular concurrency control and native compression will provide the best all round performance and storage efficiency for the broadest range of applications</a:t>
            </a:r>
            <a:endParaRPr/>
          </a:p>
        </p:txBody>
      </p:sp>
      <p:pic>
        <p:nvPicPr>
          <p:cNvPr id="855" name="Google Shape;855;p49"/>
          <p:cNvPicPr preferRelativeResize="0"/>
          <p:nvPr/>
        </p:nvPicPr>
        <p:blipFill>
          <a:blip r:embed="rId3">
            <a:alphaModFix/>
          </a:blip>
          <a:stretch>
            <a:fillRect/>
          </a:stretch>
        </p:blipFill>
        <p:spPr>
          <a:xfrm>
            <a:off x="-12" y="2977975"/>
            <a:ext cx="1577001" cy="1051326"/>
          </a:xfrm>
          <a:prstGeom prst="rect">
            <a:avLst/>
          </a:prstGeom>
          <a:noFill/>
          <a:ln>
            <a:noFill/>
          </a:ln>
        </p:spPr>
      </p:pic>
      <p:pic>
        <p:nvPicPr>
          <p:cNvPr id="856" name="Google Shape;856;p49"/>
          <p:cNvPicPr preferRelativeResize="0"/>
          <p:nvPr/>
        </p:nvPicPr>
        <p:blipFill>
          <a:blip r:embed="rId4">
            <a:alphaModFix/>
          </a:blip>
          <a:stretch>
            <a:fillRect/>
          </a:stretch>
        </p:blipFill>
        <p:spPr>
          <a:xfrm>
            <a:off x="1742663" y="3003987"/>
            <a:ext cx="2959332" cy="999299"/>
          </a:xfrm>
          <a:prstGeom prst="rect">
            <a:avLst/>
          </a:prstGeom>
          <a:noFill/>
          <a:ln>
            <a:noFill/>
          </a:ln>
        </p:spPr>
      </p:pic>
      <p:pic>
        <p:nvPicPr>
          <p:cNvPr id="857" name="Google Shape;857;p49"/>
          <p:cNvPicPr preferRelativeResize="0"/>
          <p:nvPr/>
        </p:nvPicPr>
        <p:blipFill>
          <a:blip r:embed="rId5">
            <a:alphaModFix/>
          </a:blip>
          <a:stretch>
            <a:fillRect/>
          </a:stretch>
        </p:blipFill>
        <p:spPr>
          <a:xfrm>
            <a:off x="6903812" y="3003971"/>
            <a:ext cx="1868353" cy="1051325"/>
          </a:xfrm>
          <a:prstGeom prst="rect">
            <a:avLst/>
          </a:prstGeom>
          <a:noFill/>
          <a:ln>
            <a:noFill/>
          </a:ln>
        </p:spPr>
      </p:pic>
      <p:sp>
        <p:nvSpPr>
          <p:cNvPr id="858" name="Google Shape;858;p49"/>
          <p:cNvSpPr txBox="1"/>
          <p:nvPr/>
        </p:nvSpPr>
        <p:spPr>
          <a:xfrm>
            <a:off x="1245913" y="3271000"/>
            <a:ext cx="4125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27</a:t>
            </a:r>
            <a:endParaRPr sz="800">
              <a:latin typeface="Nunito"/>
              <a:ea typeface="Nunito"/>
              <a:cs typeface="Nunito"/>
              <a:sym typeface="Nunito"/>
            </a:endParaRPr>
          </a:p>
        </p:txBody>
      </p:sp>
      <p:sp>
        <p:nvSpPr>
          <p:cNvPr id="859" name="Google Shape;859;p49"/>
          <p:cNvSpPr txBox="1"/>
          <p:nvPr/>
        </p:nvSpPr>
        <p:spPr>
          <a:xfrm>
            <a:off x="4396038" y="3275200"/>
            <a:ext cx="3519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28</a:t>
            </a:r>
            <a:endParaRPr sz="800">
              <a:latin typeface="Nunito"/>
              <a:ea typeface="Nunito"/>
              <a:cs typeface="Nunito"/>
              <a:sym typeface="Nunito"/>
            </a:endParaRPr>
          </a:p>
        </p:txBody>
      </p:sp>
      <p:sp>
        <p:nvSpPr>
          <p:cNvPr id="860" name="Google Shape;860;p49"/>
          <p:cNvSpPr txBox="1"/>
          <p:nvPr/>
        </p:nvSpPr>
        <p:spPr>
          <a:xfrm>
            <a:off x="6350150" y="3015675"/>
            <a:ext cx="4125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29</a:t>
            </a:r>
            <a:endParaRPr sz="800">
              <a:latin typeface="Nunito"/>
              <a:ea typeface="Nunito"/>
              <a:cs typeface="Nunito"/>
              <a:sym typeface="Nunito"/>
            </a:endParaRPr>
          </a:p>
        </p:txBody>
      </p:sp>
      <p:sp>
        <p:nvSpPr>
          <p:cNvPr id="861" name="Google Shape;861;p49"/>
          <p:cNvSpPr txBox="1"/>
          <p:nvPr/>
        </p:nvSpPr>
        <p:spPr>
          <a:xfrm>
            <a:off x="8752438" y="3358125"/>
            <a:ext cx="351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30</a:t>
            </a:r>
            <a:endParaRPr sz="800">
              <a:latin typeface="Nunito"/>
              <a:ea typeface="Nunito"/>
              <a:cs typeface="Nunito"/>
              <a:sym typeface="Nunito"/>
            </a:endParaRPr>
          </a:p>
        </p:txBody>
      </p:sp>
      <p:sp>
        <p:nvSpPr>
          <p:cNvPr id="862" name="Google Shape;862;p49"/>
          <p:cNvSpPr txBox="1"/>
          <p:nvPr/>
        </p:nvSpPr>
        <p:spPr>
          <a:xfrm>
            <a:off x="898975" y="4254325"/>
            <a:ext cx="7584900" cy="91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800">
                <a:latin typeface="Nunito"/>
                <a:ea typeface="Nunito"/>
                <a:cs typeface="Nunito"/>
                <a:sym typeface="Nunito"/>
              </a:rPr>
              <a:t>27. Java Image: </a:t>
            </a:r>
            <a:r>
              <a:rPr lang="en" sz="800" u="sng">
                <a:solidFill>
                  <a:schemeClr val="accent5"/>
                </a:solidFill>
                <a:latin typeface="Nunito"/>
                <a:ea typeface="Nunito"/>
                <a:cs typeface="Nunito"/>
                <a:sym typeface="Nunito"/>
                <a:hlinkClick r:id="rId6"/>
              </a:rPr>
              <a:t>https://www.theverge.com/2016/1/28/10858250/oracle-java-plugin-deprecation-jdk-9</a:t>
            </a:r>
            <a:r>
              <a:rPr lang="en" sz="800">
                <a:latin typeface="Nunito"/>
                <a:ea typeface="Nunito"/>
                <a:cs typeface="Nunito"/>
                <a:sym typeface="Nunito"/>
              </a:rPr>
              <a:t> (</a:t>
            </a:r>
            <a:r>
              <a:rPr lang="en" sz="800">
                <a:solidFill>
                  <a:schemeClr val="dk2"/>
                </a:solidFill>
                <a:latin typeface="Nunito"/>
                <a:ea typeface="Nunito"/>
                <a:cs typeface="Nunito"/>
                <a:sym typeface="Nunito"/>
              </a:rPr>
              <a:t>Slide 25)</a:t>
            </a:r>
            <a:endParaRPr sz="800">
              <a:latin typeface="Nunito"/>
              <a:ea typeface="Nunito"/>
              <a:cs typeface="Nunito"/>
              <a:sym typeface="Nunito"/>
            </a:endParaRPr>
          </a:p>
          <a:p>
            <a:pPr indent="0" lvl="0" marL="0" rtl="0" algn="l">
              <a:spcBef>
                <a:spcPts val="0"/>
              </a:spcBef>
              <a:spcAft>
                <a:spcPts val="0"/>
              </a:spcAft>
              <a:buNone/>
            </a:pPr>
            <a:r>
              <a:rPr lang="en" sz="800">
                <a:latin typeface="Nunito"/>
                <a:ea typeface="Nunito"/>
                <a:cs typeface="Nunito"/>
                <a:sym typeface="Nunito"/>
              </a:rPr>
              <a:t>28. Mapreduce Image: </a:t>
            </a:r>
            <a:r>
              <a:rPr lang="en" sz="800" u="sng">
                <a:solidFill>
                  <a:schemeClr val="accent5"/>
                </a:solidFill>
                <a:latin typeface="Nunito"/>
                <a:ea typeface="Nunito"/>
                <a:cs typeface="Nunito"/>
                <a:sym typeface="Nunito"/>
                <a:hlinkClick r:id="rId7"/>
              </a:rPr>
              <a:t>https://medium.com/@tejasghalsasi/hadoop-101-getting-started-5d27e7210bb7</a:t>
            </a:r>
            <a:r>
              <a:rPr lang="en" sz="800">
                <a:latin typeface="Nunito"/>
                <a:ea typeface="Nunito"/>
                <a:cs typeface="Nunito"/>
                <a:sym typeface="Nunito"/>
              </a:rPr>
              <a:t> (</a:t>
            </a:r>
            <a:r>
              <a:rPr lang="en" sz="800">
                <a:solidFill>
                  <a:schemeClr val="dk2"/>
                </a:solidFill>
                <a:latin typeface="Nunito"/>
                <a:ea typeface="Nunito"/>
                <a:cs typeface="Nunito"/>
                <a:sym typeface="Nunito"/>
              </a:rPr>
              <a:t>Slide 25)</a:t>
            </a:r>
            <a:endParaRPr sz="800">
              <a:solidFill>
                <a:schemeClr val="dk2"/>
              </a:solidFill>
              <a:latin typeface="Nunito"/>
              <a:ea typeface="Nunito"/>
              <a:cs typeface="Nunito"/>
              <a:sym typeface="Nunito"/>
            </a:endParaRPr>
          </a:p>
          <a:p>
            <a:pPr indent="0" lvl="0" marL="0" marR="0" rtl="0" algn="l">
              <a:lnSpc>
                <a:spcPct val="100000"/>
              </a:lnSpc>
              <a:spcBef>
                <a:spcPts val="0"/>
              </a:spcBef>
              <a:spcAft>
                <a:spcPts val="0"/>
              </a:spcAft>
              <a:buNone/>
            </a:pPr>
            <a:r>
              <a:rPr lang="en" sz="800">
                <a:latin typeface="Nunito"/>
                <a:ea typeface="Nunito"/>
                <a:cs typeface="Nunito"/>
                <a:sym typeface="Nunito"/>
              </a:rPr>
              <a:t>29. Apache Image：</a:t>
            </a:r>
            <a:endParaRPr sz="800">
              <a:latin typeface="Nunito"/>
              <a:ea typeface="Nunito"/>
              <a:cs typeface="Nunito"/>
              <a:sym typeface="Nunito"/>
            </a:endParaRPr>
          </a:p>
          <a:p>
            <a:pPr indent="0" lvl="0" marL="0" marR="0" rtl="0" algn="l">
              <a:lnSpc>
                <a:spcPct val="100000"/>
              </a:lnSpc>
              <a:spcBef>
                <a:spcPts val="0"/>
              </a:spcBef>
              <a:spcAft>
                <a:spcPts val="0"/>
              </a:spcAft>
              <a:buNone/>
            </a:pPr>
            <a:r>
              <a:rPr lang="en" sz="800">
                <a:latin typeface="Nunito"/>
                <a:ea typeface="Nunito"/>
                <a:cs typeface="Nunito"/>
                <a:sym typeface="Nunito"/>
              </a:rPr>
              <a:t>https://www.google.com/search?biw=1280&amp;bih=617&amp;tbm=isch&amp;sa=1&amp;ei=9tOGXNHgCc2gswWXg6foAQ&amp;q=apache+logo&amp;oq=apache+logo&amp;gs_l=img.3..35i39j0</a:t>
            </a:r>
            <a:endParaRPr sz="800">
              <a:latin typeface="Nunito"/>
              <a:ea typeface="Nunito"/>
              <a:cs typeface="Nunito"/>
              <a:sym typeface="Nunito"/>
            </a:endParaRPr>
          </a:p>
          <a:p>
            <a:pPr indent="0" lvl="0" marL="0" marR="0" rtl="0" algn="l">
              <a:lnSpc>
                <a:spcPct val="100000"/>
              </a:lnSpc>
              <a:spcBef>
                <a:spcPts val="0"/>
              </a:spcBef>
              <a:spcAft>
                <a:spcPts val="0"/>
              </a:spcAft>
              <a:buNone/>
            </a:pPr>
            <a:r>
              <a:rPr lang="en" sz="800">
                <a:latin typeface="Nunito"/>
                <a:ea typeface="Nunito"/>
                <a:cs typeface="Nunito"/>
                <a:sym typeface="Nunito"/>
              </a:rPr>
              <a:t>l9.18573.19058..19497...0.0..0.123.443.0j4......1....1..gws-wiz-img.VK8mlEr4vqY#imgrc=LR0wjo43C1aZ8M:</a:t>
            </a:r>
            <a:endParaRPr sz="800">
              <a:latin typeface="Nunito"/>
              <a:ea typeface="Nunito"/>
              <a:cs typeface="Nunito"/>
              <a:sym typeface="Nunito"/>
            </a:endParaRPr>
          </a:p>
          <a:p>
            <a:pPr indent="0" lvl="0" marL="0" rtl="0" algn="l">
              <a:spcBef>
                <a:spcPts val="0"/>
              </a:spcBef>
              <a:spcAft>
                <a:spcPts val="0"/>
              </a:spcAft>
              <a:buNone/>
            </a:pPr>
            <a:r>
              <a:rPr lang="en" sz="800">
                <a:latin typeface="Nunito"/>
                <a:ea typeface="Nunito"/>
                <a:cs typeface="Nunito"/>
                <a:sym typeface="Nunito"/>
              </a:rPr>
              <a:t>30. Wiredtiger Image: </a:t>
            </a:r>
            <a:r>
              <a:rPr lang="en" sz="800" u="sng">
                <a:solidFill>
                  <a:schemeClr val="accent5"/>
                </a:solidFill>
                <a:latin typeface="Nunito"/>
                <a:ea typeface="Nunito"/>
                <a:cs typeface="Nunito"/>
                <a:sym typeface="Nunito"/>
                <a:hlinkClick r:id="rId8"/>
              </a:rPr>
              <a:t>https://www.slideshare.net/wiredtiger/wired-tiger-overview3</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25)</a:t>
            </a:r>
            <a:endParaRPr sz="800">
              <a:solidFill>
                <a:schemeClr val="dk2"/>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sz="800">
              <a:solidFill>
                <a:schemeClr val="dk2"/>
              </a:solidFill>
              <a:latin typeface="Nunito"/>
              <a:ea typeface="Nunito"/>
              <a:cs typeface="Nunito"/>
              <a:sym typeface="Nunito"/>
            </a:endParaRPr>
          </a:p>
          <a:p>
            <a:pPr indent="0" lvl="0" marL="0" rtl="0" algn="l">
              <a:spcBef>
                <a:spcPts val="0"/>
              </a:spcBef>
              <a:spcAft>
                <a:spcPts val="0"/>
              </a:spcAft>
              <a:buNone/>
            </a:pPr>
            <a:r>
              <a:t/>
            </a:r>
            <a:endParaRPr sz="800">
              <a:latin typeface="Nunito"/>
              <a:ea typeface="Nunito"/>
              <a:cs typeface="Nunito"/>
              <a:sym typeface="Nunito"/>
            </a:endParaRPr>
          </a:p>
        </p:txBody>
      </p:sp>
      <p:pic>
        <p:nvPicPr>
          <p:cNvPr id="863" name="Google Shape;863;p49"/>
          <p:cNvPicPr preferRelativeResize="0"/>
          <p:nvPr/>
        </p:nvPicPr>
        <p:blipFill>
          <a:blip r:embed="rId9">
            <a:alphaModFix/>
          </a:blip>
          <a:stretch>
            <a:fillRect/>
          </a:stretch>
        </p:blipFill>
        <p:spPr>
          <a:xfrm>
            <a:off x="4702000" y="2655687"/>
            <a:ext cx="1695900" cy="1695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000"/>
                                        <p:tgtEl>
                                          <p:spTgt spid="8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5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Downstream</a:t>
            </a:r>
            <a:endParaRPr>
              <a:solidFill>
                <a:srgbClr val="1D7E74"/>
              </a:solidFill>
            </a:endParaRPr>
          </a:p>
        </p:txBody>
      </p:sp>
      <p:sp>
        <p:nvSpPr>
          <p:cNvPr id="869" name="Google Shape;869;p5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600"/>
              </a:spcBef>
              <a:spcAft>
                <a:spcPts val="0"/>
              </a:spcAft>
              <a:buClr>
                <a:srgbClr val="000000"/>
              </a:buClr>
              <a:buSzPts val="1400"/>
              <a:buChar char="●"/>
            </a:pPr>
            <a:r>
              <a:rPr b="1" lang="en" sz="1400">
                <a:solidFill>
                  <a:srgbClr val="CC4125"/>
                </a:solidFill>
              </a:rPr>
              <a:t>Compass </a:t>
            </a:r>
            <a:r>
              <a:rPr lang="en" sz="1400">
                <a:solidFill>
                  <a:srgbClr val="000000"/>
                </a:solidFill>
              </a:rPr>
              <a:t>- Provides GUI support for data visualization, also API support for 3rd party management software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CC4125"/>
                </a:solidFill>
              </a:rPr>
              <a:t>Atlas </a:t>
            </a:r>
            <a:r>
              <a:rPr lang="en" sz="1400">
                <a:solidFill>
                  <a:srgbClr val="000000"/>
                </a:solidFill>
              </a:rPr>
              <a:t> - Provides cloud support and management for a distributed virtualized shard deployment</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CC4125"/>
                </a:solidFill>
              </a:rPr>
              <a:t>Stitch </a:t>
            </a:r>
            <a:r>
              <a:rPr lang="en" sz="1400">
                <a:solidFill>
                  <a:srgbClr val="000000"/>
                </a:solidFill>
              </a:rPr>
              <a:t> - Back end support and integration for external applications along with API access, also provides application management services</a:t>
            </a:r>
            <a:endParaRPr sz="1350">
              <a:solidFill>
                <a:srgbClr val="3F3F3F"/>
              </a:solidFill>
            </a:endParaRPr>
          </a:p>
          <a:p>
            <a:pPr indent="0" lvl="0" marL="457200" rtl="0" algn="l">
              <a:spcBef>
                <a:spcPts val="0"/>
              </a:spcBef>
              <a:spcAft>
                <a:spcPts val="1600"/>
              </a:spcAft>
              <a:buNone/>
            </a:pPr>
            <a:r>
              <a:t/>
            </a:r>
            <a:endParaRPr/>
          </a:p>
        </p:txBody>
      </p:sp>
      <p:pic>
        <p:nvPicPr>
          <p:cNvPr id="870" name="Google Shape;870;p50"/>
          <p:cNvPicPr preferRelativeResize="0"/>
          <p:nvPr/>
        </p:nvPicPr>
        <p:blipFill>
          <a:blip r:embed="rId3">
            <a:alphaModFix/>
          </a:blip>
          <a:stretch>
            <a:fillRect/>
          </a:stretch>
        </p:blipFill>
        <p:spPr>
          <a:xfrm>
            <a:off x="4618802" y="1117800"/>
            <a:ext cx="1117824" cy="1117800"/>
          </a:xfrm>
          <a:prstGeom prst="rect">
            <a:avLst/>
          </a:prstGeom>
          <a:noFill/>
          <a:ln>
            <a:noFill/>
          </a:ln>
        </p:spPr>
      </p:pic>
      <p:pic>
        <p:nvPicPr>
          <p:cNvPr id="871" name="Google Shape;871;p50"/>
          <p:cNvPicPr preferRelativeResize="0"/>
          <p:nvPr/>
        </p:nvPicPr>
        <p:blipFill>
          <a:blip r:embed="rId4">
            <a:alphaModFix/>
          </a:blip>
          <a:stretch>
            <a:fillRect/>
          </a:stretch>
        </p:blipFill>
        <p:spPr>
          <a:xfrm>
            <a:off x="6028322" y="0"/>
            <a:ext cx="2925502" cy="1652050"/>
          </a:xfrm>
          <a:prstGeom prst="rect">
            <a:avLst/>
          </a:prstGeom>
          <a:noFill/>
          <a:ln>
            <a:noFill/>
          </a:ln>
        </p:spPr>
      </p:pic>
      <p:pic>
        <p:nvPicPr>
          <p:cNvPr id="872" name="Google Shape;872;p50"/>
          <p:cNvPicPr preferRelativeResize="0"/>
          <p:nvPr/>
        </p:nvPicPr>
        <p:blipFill>
          <a:blip r:embed="rId5">
            <a:alphaModFix/>
          </a:blip>
          <a:stretch>
            <a:fillRect/>
          </a:stretch>
        </p:blipFill>
        <p:spPr>
          <a:xfrm>
            <a:off x="3798500" y="0"/>
            <a:ext cx="1987200" cy="1117800"/>
          </a:xfrm>
          <a:prstGeom prst="rect">
            <a:avLst/>
          </a:prstGeom>
          <a:noFill/>
          <a:ln>
            <a:noFill/>
          </a:ln>
        </p:spPr>
      </p:pic>
      <p:sp>
        <p:nvSpPr>
          <p:cNvPr id="873" name="Google Shape;873;p50"/>
          <p:cNvSpPr txBox="1"/>
          <p:nvPr/>
        </p:nvSpPr>
        <p:spPr>
          <a:xfrm>
            <a:off x="8893175" y="0"/>
            <a:ext cx="363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31</a:t>
            </a:r>
            <a:endParaRPr sz="800">
              <a:latin typeface="Nunito"/>
              <a:ea typeface="Nunito"/>
              <a:cs typeface="Nunito"/>
              <a:sym typeface="Nunito"/>
            </a:endParaRPr>
          </a:p>
        </p:txBody>
      </p:sp>
      <p:sp>
        <p:nvSpPr>
          <p:cNvPr id="874" name="Google Shape;874;p50"/>
          <p:cNvSpPr txBox="1"/>
          <p:nvPr/>
        </p:nvSpPr>
        <p:spPr>
          <a:xfrm>
            <a:off x="5483175" y="1117800"/>
            <a:ext cx="363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32</a:t>
            </a:r>
            <a:endParaRPr sz="800">
              <a:latin typeface="Nunito"/>
              <a:ea typeface="Nunito"/>
              <a:cs typeface="Nunito"/>
              <a:sym typeface="Nunito"/>
            </a:endParaRPr>
          </a:p>
        </p:txBody>
      </p:sp>
      <p:sp>
        <p:nvSpPr>
          <p:cNvPr id="875" name="Google Shape;875;p50"/>
          <p:cNvSpPr txBox="1"/>
          <p:nvPr/>
        </p:nvSpPr>
        <p:spPr>
          <a:xfrm>
            <a:off x="5736625" y="0"/>
            <a:ext cx="618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33</a:t>
            </a:r>
            <a:endParaRPr sz="800">
              <a:latin typeface="Nunito"/>
              <a:ea typeface="Nunito"/>
              <a:cs typeface="Nunito"/>
              <a:sym typeface="Nunito"/>
            </a:endParaRPr>
          </a:p>
        </p:txBody>
      </p:sp>
      <p:sp>
        <p:nvSpPr>
          <p:cNvPr id="876" name="Google Shape;876;p50"/>
          <p:cNvSpPr txBox="1"/>
          <p:nvPr/>
        </p:nvSpPr>
        <p:spPr>
          <a:xfrm>
            <a:off x="1453900" y="4389125"/>
            <a:ext cx="69402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31. Atlas: </a:t>
            </a:r>
            <a:r>
              <a:rPr lang="en" sz="800" u="sng">
                <a:solidFill>
                  <a:schemeClr val="accent5"/>
                </a:solidFill>
                <a:latin typeface="Nunito"/>
                <a:ea typeface="Nunito"/>
                <a:cs typeface="Nunito"/>
                <a:sym typeface="Nunito"/>
                <a:hlinkClick r:id="rId6"/>
              </a:rPr>
              <a:t>https://code.tutsplus.com/tutorials/create-a-database-cluster-in-the-cloud-with-mongodb-atlas--cms-31840</a:t>
            </a:r>
            <a:r>
              <a:rPr lang="en" sz="800">
                <a:latin typeface="Nunito"/>
                <a:ea typeface="Nunito"/>
                <a:cs typeface="Nunito"/>
                <a:sym typeface="Nunito"/>
              </a:rPr>
              <a:t> (</a:t>
            </a:r>
            <a:r>
              <a:rPr lang="en" sz="800">
                <a:solidFill>
                  <a:schemeClr val="dk2"/>
                </a:solidFill>
                <a:latin typeface="Nunito"/>
                <a:ea typeface="Nunito"/>
                <a:cs typeface="Nunito"/>
                <a:sym typeface="Nunito"/>
              </a:rPr>
              <a:t>Slide 26)</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32. Compass: </a:t>
            </a:r>
            <a:r>
              <a:rPr lang="en" sz="800" u="sng">
                <a:solidFill>
                  <a:schemeClr val="accent5"/>
                </a:solidFill>
                <a:latin typeface="Nunito"/>
                <a:ea typeface="Nunito"/>
                <a:cs typeface="Nunito"/>
                <a:sym typeface="Nunito"/>
                <a:hlinkClick r:id="rId7"/>
              </a:rPr>
              <a:t>https://www.kenwalger.com/blog/nosql/mongodb/mongodb-compass-an-overview/</a:t>
            </a:r>
            <a:r>
              <a:rPr lang="en" sz="800">
                <a:latin typeface="Nunito"/>
                <a:ea typeface="Nunito"/>
                <a:cs typeface="Nunito"/>
                <a:sym typeface="Nunito"/>
              </a:rPr>
              <a:t> (</a:t>
            </a:r>
            <a:r>
              <a:rPr lang="en" sz="800">
                <a:solidFill>
                  <a:schemeClr val="dk2"/>
                </a:solidFill>
                <a:latin typeface="Nunito"/>
                <a:ea typeface="Nunito"/>
                <a:cs typeface="Nunito"/>
                <a:sym typeface="Nunito"/>
              </a:rPr>
              <a:t>Slide 26)</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33. Stitch: </a:t>
            </a:r>
            <a:r>
              <a:rPr lang="en" sz="800" u="sng">
                <a:solidFill>
                  <a:schemeClr val="accent5"/>
                </a:solidFill>
                <a:latin typeface="Nunito"/>
                <a:ea typeface="Nunito"/>
                <a:cs typeface="Nunito"/>
                <a:sym typeface="Nunito"/>
                <a:hlinkClick r:id="rId8"/>
              </a:rPr>
              <a:t>https://medium.com/@nparsons08/mongodb-stitch-your-application-backend-delivered-as-a-service-7cf21d979ed</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26)</a:t>
            </a:r>
            <a:endParaRPr sz="800">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51"/>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High-Level System Requirements</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5" name="Shape 885"/>
        <p:cNvGrpSpPr/>
        <p:nvPr/>
      </p:nvGrpSpPr>
      <p:grpSpPr>
        <a:xfrm>
          <a:off x="0" y="0"/>
          <a:ext cx="0" cy="0"/>
          <a:chOff x="0" y="0"/>
          <a:chExt cx="0" cy="0"/>
        </a:xfrm>
      </p:grpSpPr>
      <p:sp>
        <p:nvSpPr>
          <p:cNvPr id="886" name="Google Shape;886;p5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rPr>
              <a:t>High-Level Requirements</a:t>
            </a:r>
            <a:endParaRPr>
              <a:solidFill>
                <a:srgbClr val="1D7E74"/>
              </a:solidFill>
            </a:endParaRPr>
          </a:p>
        </p:txBody>
      </p:sp>
      <p:sp>
        <p:nvSpPr>
          <p:cNvPr id="887" name="Google Shape;887;p52"/>
          <p:cNvSpPr txBox="1"/>
          <p:nvPr>
            <p:ph idx="1" type="body"/>
          </p:nvPr>
        </p:nvSpPr>
        <p:spPr>
          <a:xfrm>
            <a:off x="183550" y="1452450"/>
            <a:ext cx="8212200" cy="29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Functional Requirements:</a:t>
            </a:r>
            <a:endParaRPr b="1">
              <a:solidFill>
                <a:srgbClr val="CC4125"/>
              </a:solidFill>
            </a:endParaRPr>
          </a:p>
          <a:p>
            <a:pPr indent="-311150" lvl="0" marL="457200" rtl="0" algn="l">
              <a:lnSpc>
                <a:spcPct val="115000"/>
              </a:lnSpc>
              <a:spcBef>
                <a:spcPts val="1600"/>
              </a:spcBef>
              <a:spcAft>
                <a:spcPts val="0"/>
              </a:spcAft>
              <a:buSzPts val="1300"/>
              <a:buChar char="●"/>
            </a:pPr>
            <a:r>
              <a:rPr lang="en"/>
              <a:t>The system must integrate with the existing StyleUp MySQL Database (DBA)</a:t>
            </a:r>
            <a:endParaRPr/>
          </a:p>
          <a:p>
            <a:pPr indent="-311150" lvl="0" marL="457200" rtl="0" algn="l">
              <a:lnSpc>
                <a:spcPct val="115000"/>
              </a:lnSpc>
              <a:spcBef>
                <a:spcPts val="0"/>
              </a:spcBef>
              <a:spcAft>
                <a:spcPts val="0"/>
              </a:spcAft>
              <a:buSzPts val="1300"/>
              <a:buChar char="●"/>
            </a:pPr>
            <a:r>
              <a:rPr lang="en"/>
              <a:t>The system should have a maintained permissions file using MongoDB “Users and Roles” that is kept at parity with our MySQL database (DBA)</a:t>
            </a:r>
            <a:endParaRPr/>
          </a:p>
          <a:p>
            <a:pPr indent="-311150" lvl="0" marL="457200" rtl="0" algn="l">
              <a:lnSpc>
                <a:spcPct val="115000"/>
              </a:lnSpc>
              <a:spcBef>
                <a:spcPts val="0"/>
              </a:spcBef>
              <a:spcAft>
                <a:spcPts val="0"/>
              </a:spcAft>
              <a:buSzPts val="1300"/>
              <a:buChar char="●"/>
            </a:pPr>
            <a:r>
              <a:rPr lang="en"/>
              <a:t>The system should store all data in a document format as a binary representation called BSON (Binary JSON) (DBA)</a:t>
            </a:r>
            <a:endParaRPr/>
          </a:p>
          <a:p>
            <a:pPr indent="-311150" lvl="0" marL="457200" rtl="0" algn="l">
              <a:lnSpc>
                <a:spcPct val="115000"/>
              </a:lnSpc>
              <a:spcBef>
                <a:spcPts val="0"/>
              </a:spcBef>
              <a:spcAft>
                <a:spcPts val="0"/>
              </a:spcAft>
              <a:buSzPts val="1300"/>
              <a:buChar char="●"/>
            </a:pPr>
            <a:r>
              <a:rPr lang="en"/>
              <a:t>The system must refresh a client’s 360 degree style profile on demand (Stylist DBA)</a:t>
            </a:r>
            <a:endParaRPr/>
          </a:p>
          <a:p>
            <a:pPr indent="-311150" lvl="0" marL="457200" rtl="0" algn="l">
              <a:lnSpc>
                <a:spcPct val="115000"/>
              </a:lnSpc>
              <a:spcBef>
                <a:spcPts val="0"/>
              </a:spcBef>
              <a:spcAft>
                <a:spcPts val="0"/>
              </a:spcAft>
              <a:buSzPts val="1300"/>
              <a:buChar char="●"/>
            </a:pPr>
            <a:r>
              <a:rPr lang="en"/>
              <a:t>The system must support flexible schema design to support our dynamic data sources and data gathering techniques (DBA)</a:t>
            </a:r>
            <a:endParaRPr/>
          </a:p>
          <a:p>
            <a:pPr indent="-311150" lvl="0" marL="457200" rtl="0" algn="l">
              <a:lnSpc>
                <a:spcPct val="115000"/>
              </a:lnSpc>
              <a:spcBef>
                <a:spcPts val="0"/>
              </a:spcBef>
              <a:spcAft>
                <a:spcPts val="0"/>
              </a:spcAft>
              <a:buSzPts val="1300"/>
              <a:buChar char="●"/>
            </a:pPr>
            <a:r>
              <a:rPr lang="en"/>
              <a:t>The system should support document validation as dynamic schemas bring great agility, but it is also important that controls can be implemented to maintain data quality and integrity (DBA)</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888" name="Google Shape;888;p52"/>
          <p:cNvSpPr txBox="1"/>
          <p:nvPr/>
        </p:nvSpPr>
        <p:spPr>
          <a:xfrm>
            <a:off x="1617175" y="2825450"/>
            <a:ext cx="3519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34</a:t>
            </a:r>
            <a:endParaRPr sz="800">
              <a:latin typeface="Nunito"/>
              <a:ea typeface="Nunito"/>
              <a:cs typeface="Nunito"/>
              <a:sym typeface="Nunito"/>
            </a:endParaRPr>
          </a:p>
        </p:txBody>
      </p:sp>
      <p:sp>
        <p:nvSpPr>
          <p:cNvPr id="889" name="Google Shape;889;p52"/>
          <p:cNvSpPr txBox="1"/>
          <p:nvPr/>
        </p:nvSpPr>
        <p:spPr>
          <a:xfrm>
            <a:off x="7196375" y="3974750"/>
            <a:ext cx="4245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35</a:t>
            </a:r>
            <a:endParaRPr sz="800">
              <a:latin typeface="Nunito"/>
              <a:ea typeface="Nunito"/>
              <a:cs typeface="Nunito"/>
              <a:sym typeface="Nunito"/>
            </a:endParaRPr>
          </a:p>
        </p:txBody>
      </p:sp>
      <p:sp>
        <p:nvSpPr>
          <p:cNvPr id="890" name="Google Shape;890;p52"/>
          <p:cNvSpPr txBox="1"/>
          <p:nvPr/>
        </p:nvSpPr>
        <p:spPr>
          <a:xfrm>
            <a:off x="672100" y="4608600"/>
            <a:ext cx="67758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34. Document format as a binary representation called BSON:  </a:t>
            </a:r>
            <a:r>
              <a:rPr lang="en" sz="800" u="sng">
                <a:solidFill>
                  <a:schemeClr val="accent5"/>
                </a:solidFill>
                <a:latin typeface="Nunito"/>
                <a:ea typeface="Nunito"/>
                <a:cs typeface="Nunito"/>
                <a:sym typeface="Nunito"/>
                <a:hlinkClick r:id="rId3"/>
              </a:rPr>
              <a:t>https://jira.mongodb.org/secure/attachment/.../MongoDB_Architecture_Guide.pdf</a:t>
            </a:r>
            <a:r>
              <a:rPr lang="en" sz="800">
                <a:latin typeface="Nunito"/>
                <a:ea typeface="Nunito"/>
                <a:cs typeface="Nunito"/>
                <a:sym typeface="Nunito"/>
              </a:rPr>
              <a:t> (</a:t>
            </a:r>
            <a:r>
              <a:rPr lang="en" sz="800">
                <a:solidFill>
                  <a:schemeClr val="dk2"/>
                </a:solidFill>
                <a:latin typeface="Nunito"/>
                <a:ea typeface="Nunito"/>
                <a:cs typeface="Nunito"/>
                <a:sym typeface="Nunito"/>
              </a:rPr>
              <a:t>Slide 28)</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35. Document validation as Dynamic schemas: </a:t>
            </a:r>
            <a:r>
              <a:rPr lang="en" sz="800" u="sng">
                <a:solidFill>
                  <a:schemeClr val="accent5"/>
                </a:solidFill>
                <a:latin typeface="Nunito"/>
                <a:ea typeface="Nunito"/>
                <a:cs typeface="Nunito"/>
                <a:sym typeface="Nunito"/>
                <a:hlinkClick r:id="rId4"/>
              </a:rPr>
              <a:t>https://jira.mongodb.org/secure/attachment/.../MongoDB_Architecture_Guide.pdf</a:t>
            </a:r>
            <a:r>
              <a:rPr lang="en" sz="800">
                <a:latin typeface="Nunito"/>
                <a:ea typeface="Nunito"/>
                <a:cs typeface="Nunito"/>
                <a:sym typeface="Nunito"/>
              </a:rPr>
              <a:t> (</a:t>
            </a:r>
            <a:r>
              <a:rPr lang="en" sz="800">
                <a:solidFill>
                  <a:schemeClr val="dk2"/>
                </a:solidFill>
                <a:latin typeface="Nunito"/>
                <a:ea typeface="Nunito"/>
                <a:cs typeface="Nunito"/>
                <a:sym typeface="Nunito"/>
              </a:rPr>
              <a:t>Slide 28)</a:t>
            </a:r>
            <a:endParaRPr sz="800">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5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896" name="Google Shape;896;p53"/>
          <p:cNvSpPr txBox="1"/>
          <p:nvPr>
            <p:ph idx="1" type="body"/>
          </p:nvPr>
        </p:nvSpPr>
        <p:spPr>
          <a:xfrm>
            <a:off x="313175" y="1457525"/>
            <a:ext cx="8082600" cy="3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Functional Requirements:</a:t>
            </a:r>
            <a:endParaRPr b="1">
              <a:solidFill>
                <a:srgbClr val="CC4125"/>
              </a:solidFill>
            </a:endParaRPr>
          </a:p>
          <a:p>
            <a:pPr indent="-311150" lvl="0" marL="457200" rtl="0" algn="l">
              <a:lnSpc>
                <a:spcPct val="115000"/>
              </a:lnSpc>
              <a:spcBef>
                <a:spcPts val="1600"/>
              </a:spcBef>
              <a:spcAft>
                <a:spcPts val="0"/>
              </a:spcAft>
              <a:buSzPts val="1300"/>
              <a:buChar char="●"/>
            </a:pPr>
            <a:r>
              <a:rPr lang="en"/>
              <a:t>The system should support  the large volume of  information collected from each client and vendor (BM)</a:t>
            </a:r>
            <a:endParaRPr/>
          </a:p>
          <a:p>
            <a:pPr indent="-311150" lvl="0" marL="457200" rtl="0" algn="l">
              <a:lnSpc>
                <a:spcPct val="115000"/>
              </a:lnSpc>
              <a:spcBef>
                <a:spcPts val="0"/>
              </a:spcBef>
              <a:spcAft>
                <a:spcPts val="0"/>
              </a:spcAft>
              <a:buSzPts val="1300"/>
              <a:buChar char="●"/>
            </a:pPr>
            <a:r>
              <a:rPr lang="en"/>
              <a:t>The system should support varied  data formats from chatbots conversation in DB such as pictures, text, GIFs, Video etc (DA)</a:t>
            </a:r>
            <a:endParaRPr/>
          </a:p>
          <a:p>
            <a:pPr indent="-311150" lvl="0" marL="457200" rtl="0" algn="l">
              <a:lnSpc>
                <a:spcPct val="115000"/>
              </a:lnSpc>
              <a:spcBef>
                <a:spcPts val="0"/>
              </a:spcBef>
              <a:spcAft>
                <a:spcPts val="0"/>
              </a:spcAft>
              <a:buSzPts val="1300"/>
              <a:buChar char="●"/>
            </a:pPr>
            <a:r>
              <a:rPr lang="en"/>
              <a:t>The system should support key-value queries, range queries, geospatial queries, text search queries, aggregation framework queries and MapReduce queries (DA)</a:t>
            </a:r>
            <a:endParaRPr/>
          </a:p>
          <a:p>
            <a:pPr indent="-311150" lvl="0" marL="457200" rtl="0" algn="l">
              <a:lnSpc>
                <a:spcPct val="115000"/>
              </a:lnSpc>
              <a:spcBef>
                <a:spcPts val="0"/>
              </a:spcBef>
              <a:spcAft>
                <a:spcPts val="0"/>
              </a:spcAft>
              <a:buSzPts val="1300"/>
              <a:buChar char="●"/>
            </a:pPr>
            <a:r>
              <a:rPr lang="en"/>
              <a:t>The system should be able to query and analyze each user interaction across full customer journey by using data to improve engagement and retention (DA)</a:t>
            </a:r>
            <a:endParaRPr/>
          </a:p>
          <a:p>
            <a:pPr indent="-311150" lvl="0" marL="457200" rtl="0" algn="l">
              <a:lnSpc>
                <a:spcPct val="115000"/>
              </a:lnSpc>
              <a:spcBef>
                <a:spcPts val="0"/>
              </a:spcBef>
              <a:spcAft>
                <a:spcPts val="0"/>
              </a:spcAft>
              <a:buSzPts val="1300"/>
              <a:buChar char="●"/>
            </a:pPr>
            <a:r>
              <a:rPr lang="en"/>
              <a:t>The system should be able to schedule analytical reports to communicate business performance in terms of different metrics (DA)</a:t>
            </a:r>
            <a:endParaRPr/>
          </a:p>
          <a:p>
            <a:pPr indent="0" lvl="0" marL="457200" rtl="0" algn="l">
              <a:lnSpc>
                <a:spcPct val="150000"/>
              </a:lnSpc>
              <a:spcBef>
                <a:spcPts val="1600"/>
              </a:spcBef>
              <a:spcAft>
                <a:spcPts val="0"/>
              </a:spcAft>
              <a:buNone/>
            </a:pPr>
            <a:r>
              <a:t/>
            </a:r>
            <a:endParaRPr/>
          </a:p>
          <a:p>
            <a:pPr indent="0" lvl="0" marL="457200" rtl="0" algn="l">
              <a:spcBef>
                <a:spcPts val="1600"/>
              </a:spcBef>
              <a:spcAft>
                <a:spcPts val="1600"/>
              </a:spcAft>
              <a:buNone/>
            </a:pPr>
            <a:r>
              <a:t/>
            </a:r>
            <a:endParaRPr b="1"/>
          </a:p>
        </p:txBody>
      </p:sp>
      <p:sp>
        <p:nvSpPr>
          <p:cNvPr id="897" name="Google Shape;897;p53"/>
          <p:cNvSpPr txBox="1"/>
          <p:nvPr/>
        </p:nvSpPr>
        <p:spPr>
          <a:xfrm>
            <a:off x="5389775" y="3063675"/>
            <a:ext cx="3153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36</a:t>
            </a:r>
            <a:endParaRPr sz="800">
              <a:latin typeface="Nunito"/>
              <a:ea typeface="Nunito"/>
              <a:cs typeface="Nunito"/>
              <a:sym typeface="Nunito"/>
            </a:endParaRPr>
          </a:p>
        </p:txBody>
      </p:sp>
      <p:sp>
        <p:nvSpPr>
          <p:cNvPr id="898" name="Google Shape;898;p53"/>
          <p:cNvSpPr txBox="1"/>
          <p:nvPr/>
        </p:nvSpPr>
        <p:spPr>
          <a:xfrm>
            <a:off x="617225" y="4553700"/>
            <a:ext cx="69129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36. The system should support key-value queries..: </a:t>
            </a:r>
            <a:r>
              <a:rPr lang="en" sz="800" u="sng">
                <a:solidFill>
                  <a:schemeClr val="accent5"/>
                </a:solidFill>
                <a:latin typeface="Nunito"/>
                <a:ea typeface="Nunito"/>
                <a:cs typeface="Nunito"/>
                <a:sym typeface="Nunito"/>
                <a:hlinkClick r:id="rId3"/>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29)</a:t>
            </a:r>
            <a:endParaRPr sz="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27"/>
          <p:cNvSpPr txBox="1"/>
          <p:nvPr>
            <p:ph type="title"/>
          </p:nvPr>
        </p:nvSpPr>
        <p:spPr>
          <a:xfrm>
            <a:off x="1303800" y="598575"/>
            <a:ext cx="7030500" cy="4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Contents</a:t>
            </a:r>
            <a:endParaRPr>
              <a:solidFill>
                <a:srgbClr val="1D7E74"/>
              </a:solidFill>
            </a:endParaRPr>
          </a:p>
        </p:txBody>
      </p:sp>
      <p:sp>
        <p:nvSpPr>
          <p:cNvPr id="558" name="Google Shape;558;p27"/>
          <p:cNvSpPr txBox="1"/>
          <p:nvPr>
            <p:ph idx="1" type="body"/>
          </p:nvPr>
        </p:nvSpPr>
        <p:spPr>
          <a:xfrm>
            <a:off x="1256700" y="1080675"/>
            <a:ext cx="7124700" cy="37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Testing</a:t>
            </a:r>
            <a:endParaRPr/>
          </a:p>
          <a:p>
            <a:pPr indent="-298450" lvl="1" marL="914400" rtl="0" algn="l">
              <a:spcBef>
                <a:spcPts val="0"/>
              </a:spcBef>
              <a:spcAft>
                <a:spcPts val="0"/>
              </a:spcAft>
              <a:buSzPts val="1100"/>
              <a:buChar char="○"/>
            </a:pPr>
            <a:r>
              <a:rPr lang="en"/>
              <a:t>Unit Test Plan</a:t>
            </a:r>
            <a:endParaRPr/>
          </a:p>
          <a:p>
            <a:pPr indent="-298450" lvl="1" marL="914400" rtl="0" algn="l">
              <a:spcBef>
                <a:spcPts val="0"/>
              </a:spcBef>
              <a:spcAft>
                <a:spcPts val="0"/>
              </a:spcAft>
              <a:buSzPts val="1100"/>
              <a:buChar char="○"/>
            </a:pPr>
            <a:r>
              <a:rPr lang="en"/>
              <a:t>Integration Test Plan</a:t>
            </a:r>
            <a:endParaRPr/>
          </a:p>
          <a:p>
            <a:pPr indent="-298450" lvl="1" marL="914400" rtl="0" algn="l">
              <a:spcBef>
                <a:spcPts val="0"/>
              </a:spcBef>
              <a:spcAft>
                <a:spcPts val="0"/>
              </a:spcAft>
              <a:buSzPts val="1100"/>
              <a:buChar char="○"/>
            </a:pPr>
            <a:r>
              <a:rPr lang="en"/>
              <a:t>System Test Plan</a:t>
            </a:r>
            <a:endParaRPr/>
          </a:p>
          <a:p>
            <a:pPr indent="-298450" lvl="1" marL="914400" rtl="0" algn="l">
              <a:spcBef>
                <a:spcPts val="0"/>
              </a:spcBef>
              <a:spcAft>
                <a:spcPts val="0"/>
              </a:spcAft>
              <a:buSzPts val="1100"/>
              <a:buChar char="○"/>
            </a:pPr>
            <a:r>
              <a:rPr lang="en"/>
              <a:t>Acceptance Testing</a:t>
            </a:r>
            <a:endParaRPr/>
          </a:p>
          <a:p>
            <a:pPr indent="-311150" lvl="0" marL="457200" rtl="0" algn="l">
              <a:spcBef>
                <a:spcPts val="0"/>
              </a:spcBef>
              <a:spcAft>
                <a:spcPts val="0"/>
              </a:spcAft>
              <a:buSzPts val="1300"/>
              <a:buChar char="●"/>
            </a:pPr>
            <a:r>
              <a:rPr lang="en"/>
              <a:t>Bug Tracking and Management</a:t>
            </a:r>
            <a:endParaRPr/>
          </a:p>
          <a:p>
            <a:pPr indent="-311150" lvl="0" marL="457200" rtl="0" algn="l">
              <a:spcBef>
                <a:spcPts val="0"/>
              </a:spcBef>
              <a:spcAft>
                <a:spcPts val="0"/>
              </a:spcAft>
              <a:buSzPts val="1300"/>
              <a:buChar char="●"/>
            </a:pPr>
            <a:r>
              <a:rPr lang="en"/>
              <a:t>Release Criteria and Release Checklist</a:t>
            </a:r>
            <a:endParaRPr/>
          </a:p>
          <a:p>
            <a:pPr indent="-311150" lvl="0" marL="457200" rtl="0" algn="l">
              <a:spcBef>
                <a:spcPts val="0"/>
              </a:spcBef>
              <a:spcAft>
                <a:spcPts val="0"/>
              </a:spcAft>
              <a:buSzPts val="1300"/>
              <a:buChar char="●"/>
            </a:pPr>
            <a:r>
              <a:rPr lang="en"/>
              <a:t>Timeline and Milestone</a:t>
            </a:r>
            <a:endParaRPr/>
          </a:p>
          <a:p>
            <a:pPr indent="-311150" lvl="0" marL="457200" rtl="0" algn="l">
              <a:spcBef>
                <a:spcPts val="0"/>
              </a:spcBef>
              <a:spcAft>
                <a:spcPts val="0"/>
              </a:spcAft>
              <a:buSzPts val="1300"/>
              <a:buChar char="●"/>
            </a:pPr>
            <a:r>
              <a:rPr lang="en"/>
              <a:t>Risks and Mitigation</a:t>
            </a:r>
            <a:endParaRPr/>
          </a:p>
          <a:p>
            <a:pPr indent="-311150" lvl="0" marL="457200" rtl="0" algn="l">
              <a:spcBef>
                <a:spcPts val="0"/>
              </a:spcBef>
              <a:spcAft>
                <a:spcPts val="0"/>
              </a:spcAft>
              <a:buSzPts val="1300"/>
              <a:buChar char="●"/>
            </a:pPr>
            <a:r>
              <a:rPr lang="en"/>
              <a:t>Business Value and Success Metrics</a:t>
            </a:r>
            <a:endParaRPr/>
          </a:p>
          <a:p>
            <a:pPr indent="-311150" lvl="0" marL="457200" rtl="0" algn="l">
              <a:spcBef>
                <a:spcPts val="0"/>
              </a:spcBef>
              <a:spcAft>
                <a:spcPts val="0"/>
              </a:spcAft>
              <a:buSzPts val="1300"/>
              <a:buChar char="●"/>
            </a:pPr>
            <a:r>
              <a:rPr lang="en"/>
              <a:t>References</a:t>
            </a:r>
            <a:endParaRPr/>
          </a:p>
          <a:p>
            <a:pPr indent="0" lvl="0" marL="91440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5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904" name="Google Shape;904;p54"/>
          <p:cNvSpPr txBox="1"/>
          <p:nvPr>
            <p:ph idx="1" type="body"/>
          </p:nvPr>
        </p:nvSpPr>
        <p:spPr>
          <a:xfrm>
            <a:off x="373400" y="1368100"/>
            <a:ext cx="8263200" cy="3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Non-</a:t>
            </a:r>
            <a:r>
              <a:rPr b="1" lang="en">
                <a:solidFill>
                  <a:srgbClr val="CC4125"/>
                </a:solidFill>
              </a:rPr>
              <a:t>Functional Requirements:</a:t>
            </a:r>
            <a:endParaRPr b="1">
              <a:solidFill>
                <a:srgbClr val="CC4125"/>
              </a:solidFill>
            </a:endParaRPr>
          </a:p>
          <a:p>
            <a:pPr indent="0" lvl="0" marL="0" rtl="0" algn="l">
              <a:spcBef>
                <a:spcPts val="1600"/>
              </a:spcBef>
              <a:spcAft>
                <a:spcPts val="0"/>
              </a:spcAft>
              <a:buNone/>
            </a:pPr>
            <a:r>
              <a:rPr b="1" lang="en">
                <a:solidFill>
                  <a:srgbClr val="CC4125"/>
                </a:solidFill>
              </a:rPr>
              <a:t>Performance:</a:t>
            </a:r>
            <a:endParaRPr b="1">
              <a:solidFill>
                <a:srgbClr val="CC4125"/>
              </a:solidFill>
            </a:endParaRPr>
          </a:p>
          <a:p>
            <a:pPr indent="-311150" lvl="0" marL="457200" rtl="0" algn="l">
              <a:spcBef>
                <a:spcPts val="1600"/>
              </a:spcBef>
              <a:spcAft>
                <a:spcPts val="0"/>
              </a:spcAft>
              <a:buSzPts val="1300"/>
              <a:buChar char="●"/>
            </a:pPr>
            <a:r>
              <a:rPr lang="en"/>
              <a:t>The system must support for many types of secondary indexes that can be declared on any field in the document,including fields within arrays to facilitate faster querying (DA)</a:t>
            </a:r>
            <a:endParaRPr/>
          </a:p>
          <a:p>
            <a:pPr indent="-311150" lvl="0" marL="457200" rtl="0" algn="l">
              <a:spcBef>
                <a:spcPts val="0"/>
              </a:spcBef>
              <a:spcAft>
                <a:spcPts val="0"/>
              </a:spcAft>
              <a:buSzPts val="1300"/>
              <a:buChar char="●"/>
            </a:pPr>
            <a:r>
              <a:rPr lang="en"/>
              <a:t>The system must ensure no data lag longer than 15 minutes (CRM/DA/SDBA/BM)</a:t>
            </a:r>
            <a:endParaRPr/>
          </a:p>
          <a:p>
            <a:pPr indent="-311150" lvl="0" marL="457200" rtl="0" algn="l">
              <a:spcBef>
                <a:spcPts val="0"/>
              </a:spcBef>
              <a:spcAft>
                <a:spcPts val="0"/>
              </a:spcAft>
              <a:buSzPts val="1300"/>
              <a:buChar char="●"/>
            </a:pPr>
            <a:r>
              <a:rPr lang="en"/>
              <a:t>The system must minimize data latency and optimum utilization of hardware resources (DBA)</a:t>
            </a:r>
            <a:endParaRPr/>
          </a:p>
          <a:p>
            <a:pPr indent="-311150" lvl="0" marL="457200" rtl="0" algn="l">
              <a:spcBef>
                <a:spcPts val="0"/>
              </a:spcBef>
              <a:spcAft>
                <a:spcPts val="0"/>
              </a:spcAft>
              <a:buSzPts val="1300"/>
              <a:buChar char="●"/>
            </a:pPr>
            <a:r>
              <a:rPr lang="en"/>
              <a:t>The system should monitor system metrics and send custom alerts before the system degrades (DBA)</a:t>
            </a:r>
            <a:endParaRPr/>
          </a:p>
          <a:p>
            <a:pPr indent="0" lvl="0" marL="0" rtl="0" algn="l">
              <a:spcBef>
                <a:spcPts val="1600"/>
              </a:spcBef>
              <a:spcAft>
                <a:spcPts val="0"/>
              </a:spcAft>
              <a:buNone/>
            </a:pPr>
            <a:r>
              <a:rPr b="1" lang="en">
                <a:solidFill>
                  <a:srgbClr val="CC4125"/>
                </a:solidFill>
              </a:rPr>
              <a:t>Scalability:</a:t>
            </a:r>
            <a:endParaRPr b="1">
              <a:solidFill>
                <a:srgbClr val="CC4125"/>
              </a:solidFill>
            </a:endParaRPr>
          </a:p>
          <a:p>
            <a:pPr indent="-311150" lvl="0" marL="457200" rtl="0" algn="l">
              <a:spcBef>
                <a:spcPts val="1600"/>
              </a:spcBef>
              <a:spcAft>
                <a:spcPts val="0"/>
              </a:spcAft>
              <a:buSzPts val="1300"/>
              <a:buChar char="●"/>
            </a:pPr>
            <a:r>
              <a:rPr lang="en"/>
              <a:t>As our data is expected to grow exponentially the system must support it efficiently by sharding (DBA)</a:t>
            </a:r>
            <a:endParaRPr/>
          </a:p>
          <a:p>
            <a:pPr indent="-311150" lvl="0" marL="457200" rtl="0" algn="l">
              <a:spcBef>
                <a:spcPts val="0"/>
              </a:spcBef>
              <a:spcAft>
                <a:spcPts val="0"/>
              </a:spcAft>
              <a:buSzPts val="1300"/>
              <a:buChar char="●"/>
            </a:pPr>
            <a:r>
              <a:rPr lang="en"/>
              <a:t>The system must scale in line with scalability of hardware resources </a:t>
            </a:r>
            <a:endParaRPr/>
          </a:p>
          <a:p>
            <a:pPr indent="-311150" lvl="0" marL="457200" rtl="0" algn="l">
              <a:spcBef>
                <a:spcPts val="0"/>
              </a:spcBef>
              <a:spcAft>
                <a:spcPts val="0"/>
              </a:spcAft>
              <a:buSzPts val="1300"/>
              <a:buChar char="●"/>
            </a:pPr>
            <a:r>
              <a:rPr lang="en"/>
              <a:t>The system should optimize in case of loss of business and should scale down effectively</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905" name="Google Shape;905;p54"/>
          <p:cNvSpPr txBox="1"/>
          <p:nvPr/>
        </p:nvSpPr>
        <p:spPr>
          <a:xfrm>
            <a:off x="1419325" y="1710450"/>
            <a:ext cx="375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37</a:t>
            </a:r>
            <a:endParaRPr sz="800">
              <a:latin typeface="Nunito"/>
              <a:ea typeface="Nunito"/>
              <a:cs typeface="Nunito"/>
              <a:sym typeface="Nunito"/>
            </a:endParaRPr>
          </a:p>
        </p:txBody>
      </p:sp>
      <p:sp>
        <p:nvSpPr>
          <p:cNvPr id="906" name="Google Shape;906;p54"/>
          <p:cNvSpPr txBox="1"/>
          <p:nvPr/>
        </p:nvSpPr>
        <p:spPr>
          <a:xfrm>
            <a:off x="1171400" y="3452000"/>
            <a:ext cx="375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37</a:t>
            </a:r>
            <a:endParaRPr sz="800">
              <a:latin typeface="Nunito"/>
              <a:ea typeface="Nunito"/>
              <a:cs typeface="Nunito"/>
              <a:sym typeface="Nunito"/>
            </a:endParaRPr>
          </a:p>
        </p:txBody>
      </p:sp>
      <p:sp>
        <p:nvSpPr>
          <p:cNvPr id="907" name="Google Shape;907;p54"/>
          <p:cNvSpPr txBox="1"/>
          <p:nvPr/>
        </p:nvSpPr>
        <p:spPr>
          <a:xfrm>
            <a:off x="562350" y="4837300"/>
            <a:ext cx="75987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37. Performance and Scalability: </a:t>
            </a:r>
            <a:r>
              <a:rPr lang="en" sz="800" u="sng">
                <a:solidFill>
                  <a:schemeClr val="accent5"/>
                </a:solidFill>
                <a:latin typeface="Nunito"/>
                <a:ea typeface="Nunito"/>
                <a:cs typeface="Nunito"/>
                <a:sym typeface="Nunito"/>
                <a:hlinkClick r:id="rId3"/>
              </a:rPr>
              <a:t>https://jira.mongodb.org/secure/attachment/.../MongoDB_Architecture_Guide.pdf</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30)</a:t>
            </a:r>
            <a:endParaRPr sz="800">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1" name="Shape 911"/>
        <p:cNvGrpSpPr/>
        <p:nvPr/>
      </p:nvGrpSpPr>
      <p:grpSpPr>
        <a:xfrm>
          <a:off x="0" y="0"/>
          <a:ext cx="0" cy="0"/>
          <a:chOff x="0" y="0"/>
          <a:chExt cx="0" cy="0"/>
        </a:xfrm>
      </p:grpSpPr>
      <p:sp>
        <p:nvSpPr>
          <p:cNvPr id="912" name="Google Shape;912;p55"/>
          <p:cNvSpPr txBox="1"/>
          <p:nvPr>
            <p:ph type="title"/>
          </p:nvPr>
        </p:nvSpPr>
        <p:spPr>
          <a:xfrm>
            <a:off x="1290075" y="401938"/>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913" name="Google Shape;913;p55"/>
          <p:cNvSpPr txBox="1"/>
          <p:nvPr>
            <p:ph idx="1" type="body"/>
          </p:nvPr>
        </p:nvSpPr>
        <p:spPr>
          <a:xfrm>
            <a:off x="191050" y="1183513"/>
            <a:ext cx="8129400" cy="3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Non-Functional Requirements:</a:t>
            </a:r>
            <a:endParaRPr b="1">
              <a:solidFill>
                <a:srgbClr val="CC4125"/>
              </a:solidFill>
            </a:endParaRPr>
          </a:p>
          <a:p>
            <a:pPr indent="0" lvl="0" marL="0" rtl="0" algn="l">
              <a:spcBef>
                <a:spcPts val="1600"/>
              </a:spcBef>
              <a:spcAft>
                <a:spcPts val="0"/>
              </a:spcAft>
              <a:buNone/>
            </a:pPr>
            <a:r>
              <a:rPr b="1" lang="en">
                <a:solidFill>
                  <a:srgbClr val="CC4125"/>
                </a:solidFill>
              </a:rPr>
              <a:t>Recoverability:</a:t>
            </a:r>
            <a:endParaRPr b="1">
              <a:solidFill>
                <a:srgbClr val="CC4125"/>
              </a:solidFill>
            </a:endParaRPr>
          </a:p>
          <a:p>
            <a:pPr indent="-311150" lvl="0" marL="457200" rtl="0" algn="l">
              <a:spcBef>
                <a:spcPts val="1600"/>
              </a:spcBef>
              <a:spcAft>
                <a:spcPts val="0"/>
              </a:spcAft>
              <a:buSzPts val="1300"/>
              <a:buChar char="●"/>
            </a:pPr>
            <a:r>
              <a:rPr lang="en"/>
              <a:t>The system should support Point-in-time, Scheduled Backups to restore complete running clusters to any point in time with just  few clicks, because disasters aren't predictable (CRM/DBA/DA/SDBA)</a:t>
            </a:r>
            <a:endParaRPr/>
          </a:p>
          <a:p>
            <a:pPr indent="0" lvl="0" marL="0" rtl="0" algn="l">
              <a:spcBef>
                <a:spcPts val="1600"/>
              </a:spcBef>
              <a:spcAft>
                <a:spcPts val="0"/>
              </a:spcAft>
              <a:buNone/>
            </a:pPr>
            <a:r>
              <a:rPr b="1" lang="en">
                <a:solidFill>
                  <a:srgbClr val="CC4125"/>
                </a:solidFill>
              </a:rPr>
              <a:t>Concurrency</a:t>
            </a:r>
            <a:r>
              <a:rPr b="1" lang="en">
                <a:solidFill>
                  <a:srgbClr val="CC4125"/>
                </a:solidFill>
              </a:rPr>
              <a:t>:</a:t>
            </a:r>
            <a:endParaRPr b="1">
              <a:solidFill>
                <a:srgbClr val="CC4125"/>
              </a:solidFill>
            </a:endParaRPr>
          </a:p>
          <a:p>
            <a:pPr indent="-311150" lvl="0" marL="457200" rtl="0" algn="l">
              <a:spcBef>
                <a:spcPts val="1600"/>
              </a:spcBef>
              <a:spcAft>
                <a:spcPts val="0"/>
              </a:spcAft>
              <a:buSzPts val="1300"/>
              <a:buChar char="●"/>
            </a:pPr>
            <a:r>
              <a:rPr lang="en"/>
              <a:t>The system should be able to support concurrent user queries (DA)</a:t>
            </a:r>
            <a:endParaRPr/>
          </a:p>
          <a:p>
            <a:pPr indent="0" lvl="0" marL="0" rtl="0" algn="l">
              <a:spcBef>
                <a:spcPts val="1600"/>
              </a:spcBef>
              <a:spcAft>
                <a:spcPts val="0"/>
              </a:spcAft>
              <a:buNone/>
            </a:pPr>
            <a:r>
              <a:rPr b="1" lang="en">
                <a:solidFill>
                  <a:srgbClr val="CC4125"/>
                </a:solidFill>
              </a:rPr>
              <a:t>Security:</a:t>
            </a:r>
            <a:endParaRPr b="1">
              <a:solidFill>
                <a:srgbClr val="CC4125"/>
              </a:solidFill>
            </a:endParaRPr>
          </a:p>
          <a:p>
            <a:pPr indent="-311150" lvl="0" marL="457200" rtl="0" algn="l">
              <a:spcBef>
                <a:spcPts val="1600"/>
              </a:spcBef>
              <a:spcAft>
                <a:spcPts val="0"/>
              </a:spcAft>
              <a:buSzPts val="1300"/>
              <a:buChar char="●"/>
            </a:pPr>
            <a:r>
              <a:rPr lang="en"/>
              <a:t>The system should simplifying access control to the database and should specify user-defined roles to enable administrators to configure granular permissions (DBA)</a:t>
            </a:r>
            <a:endParaRPr/>
          </a:p>
          <a:p>
            <a:pPr indent="-311150" lvl="0" marL="457200" rtl="0" algn="l">
              <a:spcBef>
                <a:spcPts val="0"/>
              </a:spcBef>
              <a:spcAft>
                <a:spcPts val="0"/>
              </a:spcAft>
              <a:buSzPts val="1300"/>
              <a:buChar char="●"/>
            </a:pPr>
            <a:r>
              <a:rPr lang="en"/>
              <a:t>The system should support data encryption on the network and on disk (DBA)</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914" name="Google Shape;914;p55"/>
          <p:cNvSpPr txBox="1"/>
          <p:nvPr/>
        </p:nvSpPr>
        <p:spPr>
          <a:xfrm>
            <a:off x="1290075" y="1574488"/>
            <a:ext cx="3882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38</a:t>
            </a:r>
            <a:endParaRPr sz="800">
              <a:latin typeface="Nunito"/>
              <a:ea typeface="Nunito"/>
              <a:cs typeface="Nunito"/>
              <a:sym typeface="Nunito"/>
            </a:endParaRPr>
          </a:p>
        </p:txBody>
      </p:sp>
      <p:sp>
        <p:nvSpPr>
          <p:cNvPr id="915" name="Google Shape;915;p55"/>
          <p:cNvSpPr txBox="1"/>
          <p:nvPr/>
        </p:nvSpPr>
        <p:spPr>
          <a:xfrm>
            <a:off x="823800" y="3461613"/>
            <a:ext cx="3882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38</a:t>
            </a:r>
            <a:endParaRPr sz="800">
              <a:latin typeface="Nunito"/>
              <a:ea typeface="Nunito"/>
              <a:cs typeface="Nunito"/>
              <a:sym typeface="Nunito"/>
            </a:endParaRPr>
          </a:p>
        </p:txBody>
      </p:sp>
      <p:sp>
        <p:nvSpPr>
          <p:cNvPr id="916" name="Google Shape;916;p55"/>
          <p:cNvSpPr txBox="1"/>
          <p:nvPr/>
        </p:nvSpPr>
        <p:spPr>
          <a:xfrm>
            <a:off x="402300" y="4781100"/>
            <a:ext cx="8339400" cy="28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38.Recoverability and Security: </a:t>
            </a:r>
            <a:r>
              <a:rPr lang="en" sz="800" u="sng">
                <a:solidFill>
                  <a:schemeClr val="accent5"/>
                </a:solidFill>
                <a:latin typeface="Nunito"/>
                <a:ea typeface="Nunito"/>
                <a:cs typeface="Nunito"/>
                <a:sym typeface="Nunito"/>
                <a:hlinkClick r:id="rId3"/>
              </a:rPr>
              <a:t>https://jira.mongodb.org/secure/attachment/.../MongoDB_Architecture_Guide.pdf</a:t>
            </a:r>
            <a:r>
              <a:rPr lang="en" sz="800">
                <a:solidFill>
                  <a:schemeClr val="dk2"/>
                </a:solidFill>
                <a:latin typeface="Nunito"/>
                <a:ea typeface="Nunito"/>
                <a:cs typeface="Nunito"/>
                <a:sym typeface="Nunito"/>
              </a:rPr>
              <a:t> (Slide 31)</a:t>
            </a:r>
            <a:endParaRPr sz="8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0" name="Shape 920"/>
        <p:cNvGrpSpPr/>
        <p:nvPr/>
      </p:nvGrpSpPr>
      <p:grpSpPr>
        <a:xfrm>
          <a:off x="0" y="0"/>
          <a:ext cx="0" cy="0"/>
          <a:chOff x="0" y="0"/>
          <a:chExt cx="0" cy="0"/>
        </a:xfrm>
      </p:grpSpPr>
      <p:sp>
        <p:nvSpPr>
          <p:cNvPr id="921" name="Google Shape;921;p5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922" name="Google Shape;922;p56"/>
          <p:cNvSpPr txBox="1"/>
          <p:nvPr>
            <p:ph idx="1" type="body"/>
          </p:nvPr>
        </p:nvSpPr>
        <p:spPr>
          <a:xfrm>
            <a:off x="195600" y="1392200"/>
            <a:ext cx="8597700" cy="33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Non-Functional Requirements:</a:t>
            </a:r>
            <a:endParaRPr b="1">
              <a:solidFill>
                <a:srgbClr val="CC4125"/>
              </a:solidFill>
            </a:endParaRPr>
          </a:p>
          <a:p>
            <a:pPr indent="0" lvl="0" marL="0" rtl="0" algn="l">
              <a:lnSpc>
                <a:spcPct val="100000"/>
              </a:lnSpc>
              <a:spcBef>
                <a:spcPts val="1600"/>
              </a:spcBef>
              <a:spcAft>
                <a:spcPts val="0"/>
              </a:spcAft>
              <a:buNone/>
            </a:pPr>
            <a:r>
              <a:rPr b="1" lang="en">
                <a:solidFill>
                  <a:srgbClr val="CC4125"/>
                </a:solidFill>
              </a:rPr>
              <a:t>Usability:</a:t>
            </a:r>
            <a:endParaRPr b="1">
              <a:solidFill>
                <a:srgbClr val="CC4125"/>
              </a:solidFill>
            </a:endParaRPr>
          </a:p>
          <a:p>
            <a:pPr indent="-311150" lvl="0" marL="457200" rtl="0" algn="l">
              <a:lnSpc>
                <a:spcPct val="100000"/>
              </a:lnSpc>
              <a:spcBef>
                <a:spcPts val="1600"/>
              </a:spcBef>
              <a:spcAft>
                <a:spcPts val="0"/>
              </a:spcAft>
              <a:buSzPts val="1300"/>
              <a:buChar char="●"/>
            </a:pPr>
            <a:r>
              <a:rPr lang="en"/>
              <a:t>The system interface should be easy to learn, navigate and, should not intimidate or overwhelm the user with its complexity. (DBA AND SDBA)</a:t>
            </a:r>
            <a:endParaRPr/>
          </a:p>
          <a:p>
            <a:pPr indent="-311150" lvl="0" marL="457200" rtl="0" algn="l">
              <a:lnSpc>
                <a:spcPct val="100000"/>
              </a:lnSpc>
              <a:spcBef>
                <a:spcPts val="0"/>
              </a:spcBef>
              <a:spcAft>
                <a:spcPts val="0"/>
              </a:spcAft>
              <a:buSzPts val="1300"/>
              <a:buChar char="●"/>
            </a:pPr>
            <a:r>
              <a:rPr lang="en"/>
              <a:t>System has to be designed in a way which will require minimal efforts from the users helping them to focus on achieving goals quickly with few or no errors. (EVERYONE)</a:t>
            </a:r>
            <a:endParaRPr/>
          </a:p>
          <a:p>
            <a:pPr indent="0" lvl="0" marL="0" rtl="0" algn="l">
              <a:lnSpc>
                <a:spcPct val="100000"/>
              </a:lnSpc>
              <a:spcBef>
                <a:spcPts val="1600"/>
              </a:spcBef>
              <a:spcAft>
                <a:spcPts val="0"/>
              </a:spcAft>
              <a:buNone/>
            </a:pPr>
            <a:r>
              <a:rPr b="1" lang="en">
                <a:solidFill>
                  <a:srgbClr val="CC4125"/>
                </a:solidFill>
              </a:rPr>
              <a:t>Reliability</a:t>
            </a:r>
            <a:r>
              <a:rPr b="1" lang="en">
                <a:solidFill>
                  <a:srgbClr val="CC4125"/>
                </a:solidFill>
              </a:rPr>
              <a:t>:</a:t>
            </a:r>
            <a:endParaRPr b="1">
              <a:solidFill>
                <a:srgbClr val="CC4125"/>
              </a:solidFill>
            </a:endParaRPr>
          </a:p>
          <a:p>
            <a:pPr indent="-311150" lvl="0" marL="457200" rtl="0" algn="l">
              <a:lnSpc>
                <a:spcPct val="100000"/>
              </a:lnSpc>
              <a:spcBef>
                <a:spcPts val="1600"/>
              </a:spcBef>
              <a:spcAft>
                <a:spcPts val="0"/>
              </a:spcAft>
              <a:buSzPts val="1300"/>
              <a:buChar char="●"/>
            </a:pPr>
            <a:r>
              <a:rPr lang="en"/>
              <a:t>The system should be able perform efficiently without any discrepancies in the result and should have no or minimal amount of downtime in case of catastrophic events. </a:t>
            </a:r>
            <a:endParaRPr/>
          </a:p>
          <a:p>
            <a:pPr indent="0" lvl="0" marL="0" rtl="0" algn="l">
              <a:lnSpc>
                <a:spcPct val="100000"/>
              </a:lnSpc>
              <a:spcBef>
                <a:spcPts val="1600"/>
              </a:spcBef>
              <a:spcAft>
                <a:spcPts val="0"/>
              </a:spcAft>
              <a:buNone/>
            </a:pPr>
            <a:r>
              <a:rPr b="1" lang="en">
                <a:solidFill>
                  <a:srgbClr val="CC4125"/>
                </a:solidFill>
              </a:rPr>
              <a:t>Interoperability</a:t>
            </a:r>
            <a:r>
              <a:rPr b="1" lang="en">
                <a:solidFill>
                  <a:srgbClr val="CC4125"/>
                </a:solidFill>
              </a:rPr>
              <a:t>:</a:t>
            </a:r>
            <a:endParaRPr b="1">
              <a:solidFill>
                <a:srgbClr val="CC4125"/>
              </a:solidFill>
            </a:endParaRPr>
          </a:p>
          <a:p>
            <a:pPr indent="-311150" lvl="0" marL="457200" rtl="0" algn="l">
              <a:lnSpc>
                <a:spcPct val="100000"/>
              </a:lnSpc>
              <a:spcBef>
                <a:spcPts val="1600"/>
              </a:spcBef>
              <a:spcAft>
                <a:spcPts val="0"/>
              </a:spcAft>
              <a:buSzPts val="1300"/>
              <a:buChar char="●"/>
            </a:pPr>
            <a:r>
              <a:rPr lang="en"/>
              <a:t>The system should have the capability to interact with third party applications and softwares.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6" name="Shape 926"/>
        <p:cNvGrpSpPr/>
        <p:nvPr/>
      </p:nvGrpSpPr>
      <p:grpSpPr>
        <a:xfrm>
          <a:off x="0" y="0"/>
          <a:ext cx="0" cy="0"/>
          <a:chOff x="0" y="0"/>
          <a:chExt cx="0" cy="0"/>
        </a:xfrm>
      </p:grpSpPr>
      <p:sp>
        <p:nvSpPr>
          <p:cNvPr id="927" name="Google Shape;927;p57"/>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Personas </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58"/>
          <p:cNvSpPr txBox="1"/>
          <p:nvPr>
            <p:ph type="title"/>
          </p:nvPr>
        </p:nvSpPr>
        <p:spPr>
          <a:xfrm>
            <a:off x="3844775" y="0"/>
            <a:ext cx="51516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   </a:t>
            </a:r>
            <a:r>
              <a:rPr lang="en" sz="3000">
                <a:solidFill>
                  <a:srgbClr val="1D7E74"/>
                </a:solidFill>
                <a:latin typeface="Nunito"/>
                <a:ea typeface="Nunito"/>
                <a:cs typeface="Nunito"/>
                <a:sym typeface="Nunito"/>
              </a:rPr>
              <a:t>Pam, the Homemaker</a:t>
            </a:r>
            <a:endParaRPr sz="3000">
              <a:solidFill>
                <a:srgbClr val="1D7E74"/>
              </a:solidFill>
              <a:latin typeface="Nunito"/>
              <a:ea typeface="Nunito"/>
              <a:cs typeface="Nunito"/>
              <a:sym typeface="Nunito"/>
            </a:endParaRPr>
          </a:p>
        </p:txBody>
      </p:sp>
      <p:sp>
        <p:nvSpPr>
          <p:cNvPr id="933" name="Google Shape;933;p58"/>
          <p:cNvSpPr txBox="1"/>
          <p:nvPr>
            <p:ph idx="1" type="body"/>
          </p:nvPr>
        </p:nvSpPr>
        <p:spPr>
          <a:xfrm>
            <a:off x="4203850" y="19674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Quality   </a:t>
            </a:r>
            <a:endParaRPr sz="1400"/>
          </a:p>
          <a:p>
            <a:pPr indent="-317500" lvl="0" marL="457200" rtl="0" algn="l">
              <a:spcBef>
                <a:spcPts val="0"/>
              </a:spcBef>
              <a:spcAft>
                <a:spcPts val="0"/>
              </a:spcAft>
              <a:buSzPts val="1400"/>
              <a:buChar char="●"/>
            </a:pPr>
            <a:r>
              <a:rPr lang="en" sz="1400"/>
              <a:t>Latest fashion trends</a:t>
            </a:r>
            <a:endParaRPr sz="1400"/>
          </a:p>
          <a:p>
            <a:pPr indent="-311150" lvl="0" marL="457200" rtl="0" algn="l">
              <a:spcBef>
                <a:spcPts val="0"/>
              </a:spcBef>
              <a:spcAft>
                <a:spcPts val="0"/>
              </a:spcAft>
              <a:buSzPts val="1300"/>
              <a:buChar char="●"/>
            </a:pPr>
            <a:r>
              <a:rPr lang="en" sz="1400"/>
              <a:t>Value for money</a:t>
            </a:r>
            <a:r>
              <a:rPr b="1" lang="en" sz="1400"/>
              <a:t>  </a:t>
            </a:r>
            <a:r>
              <a:rPr b="1" lang="en"/>
              <a:t>    </a:t>
            </a:r>
            <a:endParaRPr b="1"/>
          </a:p>
        </p:txBody>
      </p:sp>
      <p:sp>
        <p:nvSpPr>
          <p:cNvPr id="934" name="Google Shape;934;p58"/>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Pam, 38 was a sales manager at Target, Los Angeles. She is a dedicated mom now who spends her entire day looking after her 3 year old daughter and two year old son. Hence she has very little time to go out and shop for herself or her kids. Her husband is a businessman who cannot spare much time for his family. Michelle is an avid shopper and is very much aware of the changing fashion trends. She loves to shop online. </a:t>
            </a:r>
            <a:endParaRPr>
              <a:highlight>
                <a:srgbClr val="CFE2F3"/>
              </a:highlight>
              <a:latin typeface="Nunito"/>
              <a:ea typeface="Nunito"/>
              <a:cs typeface="Nunito"/>
              <a:sym typeface="Nunito"/>
            </a:endParaRPr>
          </a:p>
        </p:txBody>
      </p:sp>
      <p:sp>
        <p:nvSpPr>
          <p:cNvPr id="935" name="Google Shape;935;p58"/>
          <p:cNvSpPr txBox="1"/>
          <p:nvPr/>
        </p:nvSpPr>
        <p:spPr>
          <a:xfrm>
            <a:off x="4252350" y="33260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She needs a one stop shop </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She needs to manage her changing size issues post pregnancy</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She needs easy returns policies </a:t>
            </a:r>
            <a:r>
              <a:rPr lang="en">
                <a:latin typeface="Nunito"/>
                <a:ea typeface="Nunito"/>
                <a:cs typeface="Nunito"/>
                <a:sym typeface="Nunito"/>
              </a:rPr>
              <a:t> </a:t>
            </a:r>
            <a:endParaRPr>
              <a:latin typeface="Nunito"/>
              <a:ea typeface="Nunito"/>
              <a:cs typeface="Nunito"/>
              <a:sym typeface="Nunito"/>
            </a:endParaRPr>
          </a:p>
        </p:txBody>
      </p:sp>
      <p:sp>
        <p:nvSpPr>
          <p:cNvPr id="936" name="Google Shape;936;p58"/>
          <p:cNvSpPr txBox="1"/>
          <p:nvPr>
            <p:ph idx="1" type="body"/>
          </p:nvPr>
        </p:nvSpPr>
        <p:spPr>
          <a:xfrm>
            <a:off x="4203850" y="5619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Mom of 2 and hence very busy</a:t>
            </a:r>
            <a:endParaRPr sz="1400"/>
          </a:p>
          <a:p>
            <a:pPr indent="-317500" lvl="0" marL="457200" rtl="0" algn="l">
              <a:spcBef>
                <a:spcPts val="0"/>
              </a:spcBef>
              <a:spcAft>
                <a:spcPts val="0"/>
              </a:spcAft>
              <a:buSzPts val="1400"/>
              <a:buChar char="●"/>
            </a:pPr>
            <a:r>
              <a:rPr lang="en" sz="1400"/>
              <a:t>Loves Shopping</a:t>
            </a:r>
            <a:endParaRPr sz="1400"/>
          </a:p>
          <a:p>
            <a:pPr indent="-311150" lvl="0" marL="457200" rtl="0" algn="l">
              <a:spcBef>
                <a:spcPts val="0"/>
              </a:spcBef>
              <a:spcAft>
                <a:spcPts val="0"/>
              </a:spcAft>
              <a:buSzPts val="1300"/>
              <a:buChar char="●"/>
            </a:pPr>
            <a:r>
              <a:rPr lang="en" sz="1400"/>
              <a:t>Fashion forward </a:t>
            </a:r>
            <a:r>
              <a:rPr b="1" lang="en" sz="1400"/>
              <a:t> </a:t>
            </a:r>
            <a:r>
              <a:rPr b="1" lang="en"/>
              <a:t>    </a:t>
            </a:r>
            <a:endParaRPr b="1"/>
          </a:p>
        </p:txBody>
      </p:sp>
      <p:pic>
        <p:nvPicPr>
          <p:cNvPr id="937" name="Google Shape;937;p58"/>
          <p:cNvPicPr preferRelativeResize="0"/>
          <p:nvPr/>
        </p:nvPicPr>
        <p:blipFill>
          <a:blip r:embed="rId3">
            <a:alphaModFix/>
          </a:blip>
          <a:stretch>
            <a:fillRect/>
          </a:stretch>
        </p:blipFill>
        <p:spPr>
          <a:xfrm>
            <a:off x="381675" y="76525"/>
            <a:ext cx="3086650" cy="2223550"/>
          </a:xfrm>
          <a:prstGeom prst="rect">
            <a:avLst/>
          </a:prstGeom>
          <a:noFill/>
          <a:ln>
            <a:noFill/>
          </a:ln>
        </p:spPr>
      </p:pic>
      <p:sp>
        <p:nvSpPr>
          <p:cNvPr id="938" name="Google Shape;938;p58"/>
          <p:cNvSpPr txBox="1"/>
          <p:nvPr/>
        </p:nvSpPr>
        <p:spPr>
          <a:xfrm>
            <a:off x="3517950" y="60650"/>
            <a:ext cx="376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39</a:t>
            </a:r>
            <a:endParaRPr sz="800">
              <a:latin typeface="Nunito"/>
              <a:ea typeface="Nunito"/>
              <a:cs typeface="Nunito"/>
              <a:sym typeface="Nunito"/>
            </a:endParaRPr>
          </a:p>
        </p:txBody>
      </p:sp>
      <p:sp>
        <p:nvSpPr>
          <p:cNvPr id="939" name="Google Shape;939;p58"/>
          <p:cNvSpPr txBox="1"/>
          <p:nvPr/>
        </p:nvSpPr>
        <p:spPr>
          <a:xfrm>
            <a:off x="4434600" y="4849700"/>
            <a:ext cx="47094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39. Homemaker Image: </a:t>
            </a:r>
            <a:r>
              <a:rPr lang="en" sz="800" u="sng">
                <a:solidFill>
                  <a:schemeClr val="accent5"/>
                </a:solidFill>
                <a:latin typeface="Nunito"/>
                <a:ea typeface="Nunito"/>
                <a:cs typeface="Nunito"/>
                <a:sym typeface="Nunito"/>
                <a:hlinkClick r:id="rId4"/>
              </a:rPr>
              <a:t>https://bit.ly/2UZCDaO</a:t>
            </a:r>
            <a:r>
              <a:rPr lang="en" sz="800">
                <a:solidFill>
                  <a:schemeClr val="dk2"/>
                </a:solidFill>
                <a:latin typeface="Nunito"/>
                <a:ea typeface="Nunito"/>
                <a:cs typeface="Nunito"/>
                <a:sym typeface="Nunito"/>
              </a:rPr>
              <a:t> (Slide 34)</a:t>
            </a:r>
            <a:endParaRPr sz="800">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59"/>
          <p:cNvSpPr txBox="1"/>
          <p:nvPr>
            <p:ph type="title"/>
          </p:nvPr>
        </p:nvSpPr>
        <p:spPr>
          <a:xfrm>
            <a:off x="3542225" y="0"/>
            <a:ext cx="5114400" cy="6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Nunito"/>
                <a:ea typeface="Nunito"/>
                <a:cs typeface="Nunito"/>
                <a:sym typeface="Nunito"/>
              </a:rPr>
              <a:t>Ryan, the College Student</a:t>
            </a:r>
            <a:endParaRPr>
              <a:solidFill>
                <a:srgbClr val="1D7E74"/>
              </a:solidFill>
              <a:latin typeface="Nunito"/>
              <a:ea typeface="Nunito"/>
              <a:cs typeface="Nunito"/>
              <a:sym typeface="Nunito"/>
            </a:endParaRPr>
          </a:p>
        </p:txBody>
      </p:sp>
      <p:sp>
        <p:nvSpPr>
          <p:cNvPr id="945" name="Google Shape;945;p59"/>
          <p:cNvSpPr txBox="1"/>
          <p:nvPr>
            <p:ph idx="1" type="body"/>
          </p:nvPr>
        </p:nvSpPr>
        <p:spPr>
          <a:xfrm>
            <a:off x="97050" y="2567650"/>
            <a:ext cx="3348300" cy="2513400"/>
          </a:xfrm>
          <a:prstGeom prst="rect">
            <a:avLst/>
          </a:prstGeom>
          <a:solidFill>
            <a:srgbClr val="CFE2F3"/>
          </a:solidFill>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t>Bio</a:t>
            </a:r>
            <a:br>
              <a:rPr lang="en" sz="1400"/>
            </a:br>
            <a:r>
              <a:rPr lang="en" sz="1400"/>
              <a:t>Ryan, 22 is a graduate student at CMU. He is a hardworking and determined student He loves to ride bikes and go on treks. He has a very active social life and loves partying. Also, he is the president of the international students foundation at CMU. He works on campus to cover his expenses.</a:t>
            </a:r>
            <a:endParaRPr sz="1400"/>
          </a:p>
        </p:txBody>
      </p:sp>
      <p:sp>
        <p:nvSpPr>
          <p:cNvPr id="946" name="Google Shape;946;p59"/>
          <p:cNvSpPr txBox="1"/>
          <p:nvPr/>
        </p:nvSpPr>
        <p:spPr>
          <a:xfrm>
            <a:off x="3551925" y="1989450"/>
            <a:ext cx="5376300" cy="11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Motivations: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Comfort</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Ease of buying</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Value for money</a:t>
            </a:r>
            <a:endParaRPr>
              <a:latin typeface="Nunito"/>
              <a:ea typeface="Nunito"/>
              <a:cs typeface="Nunito"/>
              <a:sym typeface="Nunito"/>
            </a:endParaRPr>
          </a:p>
        </p:txBody>
      </p:sp>
      <p:sp>
        <p:nvSpPr>
          <p:cNvPr id="947" name="Google Shape;947;p59"/>
          <p:cNvSpPr txBox="1"/>
          <p:nvPr/>
        </p:nvSpPr>
        <p:spPr>
          <a:xfrm>
            <a:off x="3595575" y="3247800"/>
            <a:ext cx="5289000" cy="14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to shop very frequently but does not want to travel for the same</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a variety of clothes for different events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to buy clothes at an affordable price</a:t>
            </a:r>
            <a:endParaRPr>
              <a:latin typeface="Nunito"/>
              <a:ea typeface="Nunito"/>
              <a:cs typeface="Nunito"/>
              <a:sym typeface="Nunito"/>
            </a:endParaRPr>
          </a:p>
        </p:txBody>
      </p:sp>
      <p:sp>
        <p:nvSpPr>
          <p:cNvPr id="948" name="Google Shape;948;p59"/>
          <p:cNvSpPr txBox="1"/>
          <p:nvPr/>
        </p:nvSpPr>
        <p:spPr>
          <a:xfrm>
            <a:off x="3551925" y="669600"/>
            <a:ext cx="5376300" cy="11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Qualities: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Ambitious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Adventurous and Athletic</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Outgoing and Social</a:t>
            </a:r>
            <a:endParaRPr>
              <a:latin typeface="Nunito"/>
              <a:ea typeface="Nunito"/>
              <a:cs typeface="Nunito"/>
              <a:sym typeface="Nunito"/>
            </a:endParaRPr>
          </a:p>
        </p:txBody>
      </p:sp>
      <p:pic>
        <p:nvPicPr>
          <p:cNvPr id="949" name="Google Shape;949;p59"/>
          <p:cNvPicPr preferRelativeResize="0"/>
          <p:nvPr/>
        </p:nvPicPr>
        <p:blipFill>
          <a:blip r:embed="rId3">
            <a:alphaModFix/>
          </a:blip>
          <a:stretch>
            <a:fillRect/>
          </a:stretch>
        </p:blipFill>
        <p:spPr>
          <a:xfrm>
            <a:off x="152400" y="152400"/>
            <a:ext cx="2407649" cy="2354849"/>
          </a:xfrm>
          <a:prstGeom prst="rect">
            <a:avLst/>
          </a:prstGeom>
          <a:noFill/>
          <a:ln>
            <a:noFill/>
          </a:ln>
        </p:spPr>
      </p:pic>
      <p:sp>
        <p:nvSpPr>
          <p:cNvPr id="950" name="Google Shape;950;p59"/>
          <p:cNvSpPr txBox="1"/>
          <p:nvPr/>
        </p:nvSpPr>
        <p:spPr>
          <a:xfrm>
            <a:off x="2474700" y="36400"/>
            <a:ext cx="375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40</a:t>
            </a:r>
            <a:endParaRPr sz="800">
              <a:latin typeface="Nunito"/>
              <a:ea typeface="Nunito"/>
              <a:cs typeface="Nunito"/>
              <a:sym typeface="Nunito"/>
            </a:endParaRPr>
          </a:p>
        </p:txBody>
      </p:sp>
      <p:sp>
        <p:nvSpPr>
          <p:cNvPr id="951" name="Google Shape;951;p59"/>
          <p:cNvSpPr txBox="1"/>
          <p:nvPr/>
        </p:nvSpPr>
        <p:spPr>
          <a:xfrm>
            <a:off x="3826775" y="4726225"/>
            <a:ext cx="50577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40. College Student Image: </a:t>
            </a:r>
            <a:r>
              <a:rPr lang="en" sz="800" u="sng">
                <a:solidFill>
                  <a:schemeClr val="accent5"/>
                </a:solidFill>
                <a:latin typeface="Nunito"/>
                <a:ea typeface="Nunito"/>
                <a:cs typeface="Nunito"/>
                <a:sym typeface="Nunito"/>
                <a:hlinkClick r:id="rId4"/>
              </a:rPr>
              <a:t>https://bit.ly/2TY0Az6</a:t>
            </a:r>
            <a:r>
              <a:rPr lang="en" sz="800">
                <a:solidFill>
                  <a:schemeClr val="dk2"/>
                </a:solidFill>
                <a:latin typeface="Nunito"/>
                <a:ea typeface="Nunito"/>
                <a:cs typeface="Nunito"/>
                <a:sym typeface="Nunito"/>
              </a:rPr>
              <a:t> (Slide 35)</a:t>
            </a:r>
            <a:endParaRPr sz="800">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60"/>
          <p:cNvSpPr txBox="1"/>
          <p:nvPr>
            <p:ph type="title"/>
          </p:nvPr>
        </p:nvSpPr>
        <p:spPr>
          <a:xfrm>
            <a:off x="3831900" y="0"/>
            <a:ext cx="5312400" cy="7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Jim</a:t>
            </a:r>
            <a:r>
              <a:rPr lang="en" sz="3000">
                <a:solidFill>
                  <a:srgbClr val="1D7E74"/>
                </a:solidFill>
                <a:latin typeface="Nunito"/>
                <a:ea typeface="Nunito"/>
                <a:cs typeface="Nunito"/>
                <a:sym typeface="Nunito"/>
              </a:rPr>
              <a:t>, Database Administrator</a:t>
            </a:r>
            <a:endParaRPr sz="3000">
              <a:solidFill>
                <a:srgbClr val="1D7E74"/>
              </a:solidFill>
              <a:latin typeface="Nunito"/>
              <a:ea typeface="Nunito"/>
              <a:cs typeface="Nunito"/>
              <a:sym typeface="Nunito"/>
            </a:endParaRPr>
          </a:p>
        </p:txBody>
      </p:sp>
      <p:sp>
        <p:nvSpPr>
          <p:cNvPr id="957" name="Google Shape;957;p60"/>
          <p:cNvSpPr txBox="1"/>
          <p:nvPr>
            <p:ph idx="1" type="body"/>
          </p:nvPr>
        </p:nvSpPr>
        <p:spPr>
          <a:xfrm>
            <a:off x="4217100" y="14477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Contributing to StyleUp’s growth</a:t>
            </a:r>
            <a:r>
              <a:rPr lang="en" sz="1400"/>
              <a:t> </a:t>
            </a:r>
            <a:endParaRPr sz="1400"/>
          </a:p>
          <a:p>
            <a:pPr indent="-317500" lvl="0" marL="457200" rtl="0" algn="l">
              <a:spcBef>
                <a:spcPts val="0"/>
              </a:spcBef>
              <a:spcAft>
                <a:spcPts val="0"/>
              </a:spcAft>
              <a:buSzPts val="1400"/>
              <a:buChar char="●"/>
            </a:pPr>
            <a:r>
              <a:rPr lang="en" sz="1400"/>
              <a:t>Opportunity to demonstrate strong database management skills</a:t>
            </a:r>
            <a:r>
              <a:rPr b="1" lang="en"/>
              <a:t>  </a:t>
            </a:r>
            <a:endParaRPr b="1"/>
          </a:p>
        </p:txBody>
      </p:sp>
      <p:sp>
        <p:nvSpPr>
          <p:cNvPr id="958" name="Google Shape;958;p60"/>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Jim,</a:t>
            </a:r>
            <a:r>
              <a:rPr lang="en">
                <a:highlight>
                  <a:srgbClr val="CFE2F3"/>
                </a:highlight>
                <a:latin typeface="Nunito"/>
                <a:ea typeface="Nunito"/>
                <a:cs typeface="Nunito"/>
                <a:sym typeface="Nunito"/>
              </a:rPr>
              <a:t> 32 heads our Database Management Team. He is a Computer Engineer from Georgia Tech and is adept at implementing new </a:t>
            </a:r>
            <a:r>
              <a:rPr lang="en">
                <a:highlight>
                  <a:srgbClr val="CFE2F3"/>
                </a:highlight>
                <a:latin typeface="Nunito"/>
                <a:ea typeface="Nunito"/>
                <a:cs typeface="Nunito"/>
                <a:sym typeface="Nunito"/>
              </a:rPr>
              <a:t>technologies</a:t>
            </a:r>
            <a:r>
              <a:rPr lang="en">
                <a:highlight>
                  <a:srgbClr val="CFE2F3"/>
                </a:highlight>
                <a:latin typeface="Nunito"/>
                <a:ea typeface="Nunito"/>
                <a:cs typeface="Nunito"/>
                <a:sym typeface="Nunito"/>
              </a:rPr>
              <a:t> and his previous experience with McKinsey Project Management team has equipped him with transformation experience. He has strong leadership skills and enjoys taking up challenging projects. He has been instrumental in StyleUp’s growth so far. </a:t>
            </a:r>
            <a:endParaRPr>
              <a:highlight>
                <a:srgbClr val="CFE2F3"/>
              </a:highlight>
              <a:latin typeface="Nunito"/>
              <a:ea typeface="Nunito"/>
              <a:cs typeface="Nunito"/>
              <a:sym typeface="Nunito"/>
            </a:endParaRPr>
          </a:p>
        </p:txBody>
      </p:sp>
      <p:sp>
        <p:nvSpPr>
          <p:cNvPr id="959" name="Google Shape;959;p60"/>
          <p:cNvSpPr txBox="1"/>
          <p:nvPr/>
        </p:nvSpPr>
        <p:spPr>
          <a:xfrm>
            <a:off x="4154100" y="2780225"/>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Cost-effective database that supports semi-structured and unstructured data</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Auto-sharding to optimize and automate scaling operations given his small team size</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Document based storage to support StyleUp’s Chatbot development and integration</a:t>
            </a:r>
            <a:endParaRPr>
              <a:latin typeface="Nunito"/>
              <a:ea typeface="Nunito"/>
              <a:cs typeface="Nunito"/>
              <a:sym typeface="Nunito"/>
            </a:endParaRPr>
          </a:p>
        </p:txBody>
      </p:sp>
      <p:sp>
        <p:nvSpPr>
          <p:cNvPr id="960" name="Google Shape;960;p60"/>
          <p:cNvSpPr txBox="1"/>
          <p:nvPr>
            <p:ph idx="1" type="body"/>
          </p:nvPr>
        </p:nvSpPr>
        <p:spPr>
          <a:xfrm>
            <a:off x="4217100" y="4443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Passionate about new technologies</a:t>
            </a:r>
            <a:endParaRPr sz="1400"/>
          </a:p>
          <a:p>
            <a:pPr indent="-317500" lvl="0" marL="457200" rtl="0" algn="l">
              <a:spcBef>
                <a:spcPts val="0"/>
              </a:spcBef>
              <a:spcAft>
                <a:spcPts val="0"/>
              </a:spcAft>
              <a:buSzPts val="1400"/>
              <a:buChar char="●"/>
            </a:pPr>
            <a:r>
              <a:rPr lang="en" sz="1400"/>
              <a:t>Great leadership skills</a:t>
            </a:r>
            <a:r>
              <a:rPr b="1" lang="en" sz="1400"/>
              <a:t> </a:t>
            </a:r>
            <a:r>
              <a:rPr b="1" lang="en"/>
              <a:t> </a:t>
            </a:r>
            <a:endParaRPr b="1"/>
          </a:p>
        </p:txBody>
      </p:sp>
      <p:pic>
        <p:nvPicPr>
          <p:cNvPr id="961" name="Google Shape;961;p60"/>
          <p:cNvPicPr preferRelativeResize="0"/>
          <p:nvPr/>
        </p:nvPicPr>
        <p:blipFill>
          <a:blip r:embed="rId3">
            <a:alphaModFix/>
          </a:blip>
          <a:stretch>
            <a:fillRect/>
          </a:stretch>
        </p:blipFill>
        <p:spPr>
          <a:xfrm>
            <a:off x="659675" y="152400"/>
            <a:ext cx="1891179" cy="2211450"/>
          </a:xfrm>
          <a:prstGeom prst="rect">
            <a:avLst/>
          </a:prstGeom>
          <a:noFill/>
          <a:ln>
            <a:noFill/>
          </a:ln>
        </p:spPr>
      </p:pic>
      <p:sp>
        <p:nvSpPr>
          <p:cNvPr id="962" name="Google Shape;962;p60"/>
          <p:cNvSpPr txBox="1"/>
          <p:nvPr/>
        </p:nvSpPr>
        <p:spPr>
          <a:xfrm>
            <a:off x="2486825" y="48525"/>
            <a:ext cx="351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41</a:t>
            </a:r>
            <a:endParaRPr sz="800">
              <a:latin typeface="Nunito"/>
              <a:ea typeface="Nunito"/>
              <a:cs typeface="Nunito"/>
              <a:sym typeface="Nunito"/>
            </a:endParaRPr>
          </a:p>
        </p:txBody>
      </p:sp>
      <p:sp>
        <p:nvSpPr>
          <p:cNvPr id="963" name="Google Shape;963;p60"/>
          <p:cNvSpPr txBox="1"/>
          <p:nvPr/>
        </p:nvSpPr>
        <p:spPr>
          <a:xfrm>
            <a:off x="4334250" y="4739950"/>
            <a:ext cx="45420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41. Database Administrator Image: </a:t>
            </a:r>
            <a:r>
              <a:rPr lang="en" sz="800" u="sng">
                <a:solidFill>
                  <a:schemeClr val="accent5"/>
                </a:solidFill>
                <a:latin typeface="Nunito"/>
                <a:ea typeface="Nunito"/>
                <a:cs typeface="Nunito"/>
                <a:sym typeface="Nunito"/>
                <a:hlinkClick r:id="rId4"/>
              </a:rPr>
              <a:t>https://bit.ly/2SW3I1h</a:t>
            </a:r>
            <a:r>
              <a:rPr lang="en" sz="800">
                <a:solidFill>
                  <a:schemeClr val="dk2"/>
                </a:solidFill>
                <a:latin typeface="Nunito"/>
                <a:ea typeface="Nunito"/>
                <a:cs typeface="Nunito"/>
                <a:sym typeface="Nunito"/>
              </a:rPr>
              <a:t> (Slide 36)</a:t>
            </a:r>
            <a:endParaRPr sz="800">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7" name="Shape 967"/>
        <p:cNvGrpSpPr/>
        <p:nvPr/>
      </p:nvGrpSpPr>
      <p:grpSpPr>
        <a:xfrm>
          <a:off x="0" y="0"/>
          <a:ext cx="0" cy="0"/>
          <a:chOff x="0" y="0"/>
          <a:chExt cx="0" cy="0"/>
        </a:xfrm>
      </p:grpSpPr>
      <p:sp>
        <p:nvSpPr>
          <p:cNvPr id="968" name="Google Shape;968;p61"/>
          <p:cNvSpPr txBox="1"/>
          <p:nvPr>
            <p:ph type="title"/>
          </p:nvPr>
        </p:nvSpPr>
        <p:spPr>
          <a:xfrm>
            <a:off x="3793325" y="0"/>
            <a:ext cx="52029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Kelly, Style Manager DBA</a:t>
            </a:r>
            <a:endParaRPr sz="3000">
              <a:solidFill>
                <a:srgbClr val="1D7E74"/>
              </a:solidFill>
              <a:latin typeface="Nunito"/>
              <a:ea typeface="Nunito"/>
              <a:cs typeface="Nunito"/>
              <a:sym typeface="Nunito"/>
            </a:endParaRPr>
          </a:p>
        </p:txBody>
      </p:sp>
      <p:sp>
        <p:nvSpPr>
          <p:cNvPr id="969" name="Google Shape;969;p61"/>
          <p:cNvSpPr txBox="1"/>
          <p:nvPr>
            <p:ph idx="1" type="body"/>
          </p:nvPr>
        </p:nvSpPr>
        <p:spPr>
          <a:xfrm>
            <a:off x="4231275" y="20756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Leverage her unique position as a mediator between DBA team and Stylists to improve StyleUp’s product proposition</a:t>
            </a:r>
            <a:r>
              <a:rPr b="1" lang="en" sz="1400"/>
              <a:t> </a:t>
            </a:r>
            <a:r>
              <a:rPr b="1" lang="en"/>
              <a:t>    </a:t>
            </a:r>
            <a:endParaRPr b="1"/>
          </a:p>
        </p:txBody>
      </p:sp>
      <p:sp>
        <p:nvSpPr>
          <p:cNvPr id="970" name="Google Shape;970;p61"/>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Kelly, 26, a part of the DBA Team but mainly </a:t>
            </a:r>
            <a:r>
              <a:rPr lang="en">
                <a:highlight>
                  <a:srgbClr val="CFE2F3"/>
                </a:highlight>
                <a:latin typeface="Nunito"/>
                <a:ea typeface="Nunito"/>
                <a:cs typeface="Nunito"/>
                <a:sym typeface="Nunito"/>
              </a:rPr>
              <a:t>coordinates</a:t>
            </a:r>
            <a:r>
              <a:rPr lang="en">
                <a:highlight>
                  <a:srgbClr val="CFE2F3"/>
                </a:highlight>
                <a:latin typeface="Nunito"/>
                <a:ea typeface="Nunito"/>
                <a:cs typeface="Nunito"/>
                <a:sym typeface="Nunito"/>
              </a:rPr>
              <a:t> with the Stylists to implement their requirements in the Database and facilitates their needs. She is very passionate about the fashion industry and is very skilled at managing latest technologies and database applications. </a:t>
            </a:r>
            <a:endParaRPr>
              <a:highlight>
                <a:srgbClr val="CFE2F3"/>
              </a:highlight>
              <a:latin typeface="Nunito"/>
              <a:ea typeface="Nunito"/>
              <a:cs typeface="Nunito"/>
              <a:sym typeface="Nunito"/>
            </a:endParaRPr>
          </a:p>
        </p:txBody>
      </p:sp>
      <p:sp>
        <p:nvSpPr>
          <p:cNvPr id="971" name="Google Shape;971;p61"/>
          <p:cNvSpPr txBox="1"/>
          <p:nvPr/>
        </p:nvSpPr>
        <p:spPr>
          <a:xfrm>
            <a:off x="4168275" y="3399775"/>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Wants to model the database to facilitate smooth flow of feedback from customers to Stylists</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Minimize latency in the system to ensure timely reporting</a:t>
            </a:r>
            <a:r>
              <a:rPr lang="en">
                <a:latin typeface="Nunito"/>
                <a:ea typeface="Nunito"/>
                <a:cs typeface="Nunito"/>
                <a:sym typeface="Nunito"/>
              </a:rPr>
              <a:t> </a:t>
            </a:r>
            <a:endParaRPr>
              <a:latin typeface="Nunito"/>
              <a:ea typeface="Nunito"/>
              <a:cs typeface="Nunito"/>
              <a:sym typeface="Nunito"/>
            </a:endParaRPr>
          </a:p>
        </p:txBody>
      </p:sp>
      <p:sp>
        <p:nvSpPr>
          <p:cNvPr id="972" name="Google Shape;972;p61"/>
          <p:cNvSpPr txBox="1"/>
          <p:nvPr>
            <p:ph idx="1" type="body"/>
          </p:nvPr>
        </p:nvSpPr>
        <p:spPr>
          <a:xfrm>
            <a:off x="4231275" y="8225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1150" lvl="0" marL="457200" rtl="0" algn="l">
              <a:spcBef>
                <a:spcPts val="1600"/>
              </a:spcBef>
              <a:spcAft>
                <a:spcPts val="0"/>
              </a:spcAft>
              <a:buSzPts val="1300"/>
              <a:buChar char="●"/>
            </a:pPr>
            <a:r>
              <a:rPr lang="en" sz="1400"/>
              <a:t>Keen eye for detail</a:t>
            </a:r>
            <a:endParaRPr sz="1400"/>
          </a:p>
          <a:p>
            <a:pPr indent="-317500" lvl="0" marL="457200" rtl="0" algn="l">
              <a:spcBef>
                <a:spcPts val="0"/>
              </a:spcBef>
              <a:spcAft>
                <a:spcPts val="0"/>
              </a:spcAft>
              <a:buSzPts val="1400"/>
              <a:buChar char="●"/>
            </a:pPr>
            <a:r>
              <a:rPr lang="en" sz="1400"/>
              <a:t>Quick learner and great communicator</a:t>
            </a:r>
            <a:endParaRPr sz="1400"/>
          </a:p>
        </p:txBody>
      </p:sp>
      <p:sp>
        <p:nvSpPr>
          <p:cNvPr id="973" name="Google Shape;973;p61"/>
          <p:cNvSpPr txBox="1"/>
          <p:nvPr/>
        </p:nvSpPr>
        <p:spPr>
          <a:xfrm>
            <a:off x="2826500" y="36400"/>
            <a:ext cx="4245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42</a:t>
            </a:r>
            <a:endParaRPr sz="800">
              <a:latin typeface="Nunito"/>
              <a:ea typeface="Nunito"/>
              <a:cs typeface="Nunito"/>
              <a:sym typeface="Nunito"/>
            </a:endParaRPr>
          </a:p>
        </p:txBody>
      </p:sp>
      <p:pic>
        <p:nvPicPr>
          <p:cNvPr id="974" name="Google Shape;974;p61"/>
          <p:cNvPicPr preferRelativeResize="0"/>
          <p:nvPr/>
        </p:nvPicPr>
        <p:blipFill>
          <a:blip r:embed="rId3">
            <a:alphaModFix/>
          </a:blip>
          <a:stretch>
            <a:fillRect/>
          </a:stretch>
        </p:blipFill>
        <p:spPr>
          <a:xfrm>
            <a:off x="671075" y="130800"/>
            <a:ext cx="2203225" cy="2130526"/>
          </a:xfrm>
          <a:prstGeom prst="rect">
            <a:avLst/>
          </a:prstGeom>
          <a:noFill/>
          <a:ln>
            <a:noFill/>
          </a:ln>
        </p:spPr>
      </p:pic>
      <p:sp>
        <p:nvSpPr>
          <p:cNvPr id="975" name="Google Shape;975;p61"/>
          <p:cNvSpPr txBox="1"/>
          <p:nvPr/>
        </p:nvSpPr>
        <p:spPr>
          <a:xfrm>
            <a:off x="4347975" y="4888950"/>
            <a:ext cx="4488300" cy="2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42. Style Manager Image: </a:t>
            </a:r>
            <a:r>
              <a:rPr lang="en" sz="800" u="sng">
                <a:solidFill>
                  <a:schemeClr val="accent5"/>
                </a:solidFill>
                <a:latin typeface="Nunito"/>
                <a:ea typeface="Nunito"/>
                <a:cs typeface="Nunito"/>
                <a:sym typeface="Nunito"/>
                <a:hlinkClick r:id="rId4"/>
              </a:rPr>
              <a:t>https://bit.ly/2tvXHKl</a:t>
            </a:r>
            <a:r>
              <a:rPr lang="en" sz="800">
                <a:solidFill>
                  <a:schemeClr val="dk2"/>
                </a:solidFill>
                <a:latin typeface="Nunito"/>
                <a:ea typeface="Nunito"/>
                <a:cs typeface="Nunito"/>
                <a:sym typeface="Nunito"/>
              </a:rPr>
              <a:t>(Slide 37)</a:t>
            </a:r>
            <a:endParaRPr sz="800">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Google Shape;980;p62"/>
          <p:cNvSpPr txBox="1"/>
          <p:nvPr>
            <p:ph type="title"/>
          </p:nvPr>
        </p:nvSpPr>
        <p:spPr>
          <a:xfrm>
            <a:off x="3793325" y="0"/>
            <a:ext cx="52029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Meredith</a:t>
            </a:r>
            <a:r>
              <a:rPr lang="en" sz="3000">
                <a:solidFill>
                  <a:srgbClr val="1D7E74"/>
                </a:solidFill>
                <a:latin typeface="Nunito"/>
                <a:ea typeface="Nunito"/>
                <a:cs typeface="Nunito"/>
                <a:sym typeface="Nunito"/>
              </a:rPr>
              <a:t>, Data Analyst</a:t>
            </a:r>
            <a:endParaRPr sz="3000">
              <a:solidFill>
                <a:srgbClr val="1D7E74"/>
              </a:solidFill>
              <a:latin typeface="Nunito"/>
              <a:ea typeface="Nunito"/>
              <a:cs typeface="Nunito"/>
              <a:sym typeface="Nunito"/>
            </a:endParaRPr>
          </a:p>
        </p:txBody>
      </p:sp>
      <p:sp>
        <p:nvSpPr>
          <p:cNvPr id="981" name="Google Shape;981;p62"/>
          <p:cNvSpPr txBox="1"/>
          <p:nvPr>
            <p:ph idx="1" type="body"/>
          </p:nvPr>
        </p:nvSpPr>
        <p:spPr>
          <a:xfrm>
            <a:off x="4231275" y="20141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r>
              <a:rPr lang="en" sz="1400">
                <a:solidFill>
                  <a:srgbClr val="CC4125"/>
                </a:solidFill>
              </a:rPr>
              <a:t>:</a:t>
            </a:r>
            <a:endParaRPr sz="1400">
              <a:solidFill>
                <a:srgbClr val="CC4125"/>
              </a:solidFill>
            </a:endParaRPr>
          </a:p>
          <a:p>
            <a:pPr indent="-317500" lvl="0" marL="457200" rtl="0" algn="l">
              <a:spcBef>
                <a:spcPts val="1600"/>
              </a:spcBef>
              <a:spcAft>
                <a:spcPts val="0"/>
              </a:spcAft>
              <a:buSzPts val="1400"/>
              <a:buChar char="●"/>
            </a:pPr>
            <a:r>
              <a:rPr lang="en"/>
              <a:t>Make full use of the available data to generate meaningful insights for the executives so that they can make an informed decision.</a:t>
            </a:r>
            <a:endParaRPr/>
          </a:p>
        </p:txBody>
      </p:sp>
      <p:sp>
        <p:nvSpPr>
          <p:cNvPr id="982" name="Google Shape;982;p62"/>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Meredith, 25, is a Statistics graduate from NYU and has been with StyleUp since a year now. Meredith specializes in big data analysis and data visualization. She loves working in startups because of the nature of work which requires her to wear many hats. She believes she will learn more this way. Meredith’s determination and curiosity to learn new things has helped StyleUp immensely.  She is definitely a valuable asset to our company because of her skills.</a:t>
            </a:r>
            <a:endParaRPr>
              <a:highlight>
                <a:srgbClr val="CFE2F3"/>
              </a:highlight>
              <a:latin typeface="Nunito"/>
              <a:ea typeface="Nunito"/>
              <a:cs typeface="Nunito"/>
              <a:sym typeface="Nunito"/>
            </a:endParaRPr>
          </a:p>
        </p:txBody>
      </p:sp>
      <p:sp>
        <p:nvSpPr>
          <p:cNvPr id="983" name="Google Shape;983;p62"/>
          <p:cNvSpPr txBox="1"/>
          <p:nvPr/>
        </p:nvSpPr>
        <p:spPr>
          <a:xfrm>
            <a:off x="4168275" y="3310825"/>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Meredith wants to access the huge amount of historical data for studying consumer behavior and patterns to help the management make informed decisions, with minimum latency</a:t>
            </a:r>
            <a:endParaRPr>
              <a:latin typeface="Nunito"/>
              <a:ea typeface="Nunito"/>
              <a:cs typeface="Nunito"/>
              <a:sym typeface="Nunito"/>
            </a:endParaRPr>
          </a:p>
        </p:txBody>
      </p:sp>
      <p:sp>
        <p:nvSpPr>
          <p:cNvPr id="984" name="Google Shape;984;p62"/>
          <p:cNvSpPr txBox="1"/>
          <p:nvPr>
            <p:ph idx="1" type="body"/>
          </p:nvPr>
        </p:nvSpPr>
        <p:spPr>
          <a:xfrm>
            <a:off x="4231275" y="5939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Passionate about data</a:t>
            </a:r>
            <a:endParaRPr sz="1400"/>
          </a:p>
          <a:p>
            <a:pPr indent="-317500" lvl="0" marL="457200" rtl="0" algn="l">
              <a:spcBef>
                <a:spcPts val="0"/>
              </a:spcBef>
              <a:spcAft>
                <a:spcPts val="0"/>
              </a:spcAft>
              <a:buSzPts val="1400"/>
              <a:buChar char="●"/>
            </a:pPr>
            <a:r>
              <a:rPr lang="en"/>
              <a:t>Skilled in big data analytics and visualizations</a:t>
            </a:r>
            <a:endParaRPr/>
          </a:p>
          <a:p>
            <a:pPr indent="-311150" lvl="0" marL="457200" rtl="0" algn="l">
              <a:spcBef>
                <a:spcPts val="0"/>
              </a:spcBef>
              <a:spcAft>
                <a:spcPts val="0"/>
              </a:spcAft>
              <a:buSzPts val="1300"/>
              <a:buChar char="●"/>
            </a:pPr>
            <a:r>
              <a:rPr lang="en"/>
              <a:t>Driven by her determination and curiosity to learn new advancements in technology</a:t>
            </a:r>
            <a:endParaRPr/>
          </a:p>
        </p:txBody>
      </p:sp>
      <p:sp>
        <p:nvSpPr>
          <p:cNvPr id="985" name="Google Shape;985;p62"/>
          <p:cNvSpPr txBox="1"/>
          <p:nvPr/>
        </p:nvSpPr>
        <p:spPr>
          <a:xfrm>
            <a:off x="2837300" y="59100"/>
            <a:ext cx="4245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43</a:t>
            </a:r>
            <a:endParaRPr sz="800">
              <a:latin typeface="Nunito"/>
              <a:ea typeface="Nunito"/>
              <a:cs typeface="Nunito"/>
              <a:sym typeface="Nunito"/>
            </a:endParaRPr>
          </a:p>
        </p:txBody>
      </p:sp>
      <p:pic>
        <p:nvPicPr>
          <p:cNvPr id="986" name="Google Shape;986;p62"/>
          <p:cNvPicPr preferRelativeResize="0"/>
          <p:nvPr/>
        </p:nvPicPr>
        <p:blipFill>
          <a:blip r:embed="rId3">
            <a:alphaModFix/>
          </a:blip>
          <a:stretch>
            <a:fillRect/>
          </a:stretch>
        </p:blipFill>
        <p:spPr>
          <a:xfrm>
            <a:off x="43650" y="97250"/>
            <a:ext cx="2879974" cy="2266600"/>
          </a:xfrm>
          <a:prstGeom prst="rect">
            <a:avLst/>
          </a:prstGeom>
          <a:noFill/>
          <a:ln>
            <a:noFill/>
          </a:ln>
        </p:spPr>
      </p:pic>
      <p:sp>
        <p:nvSpPr>
          <p:cNvPr id="987" name="Google Shape;987;p62"/>
          <p:cNvSpPr txBox="1"/>
          <p:nvPr/>
        </p:nvSpPr>
        <p:spPr>
          <a:xfrm>
            <a:off x="4389100" y="4841750"/>
            <a:ext cx="4668000" cy="24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43. Data Analyst Image: </a:t>
            </a:r>
            <a:r>
              <a:rPr lang="en" sz="800" u="sng">
                <a:solidFill>
                  <a:schemeClr val="accent5"/>
                </a:solidFill>
                <a:latin typeface="Nunito"/>
                <a:ea typeface="Nunito"/>
                <a:cs typeface="Nunito"/>
                <a:sym typeface="Nunito"/>
                <a:hlinkClick r:id="rId4"/>
              </a:rPr>
              <a:t>https://bit.ly/2NhDzV6</a:t>
            </a:r>
            <a:r>
              <a:rPr lang="en" sz="800">
                <a:solidFill>
                  <a:schemeClr val="dk2"/>
                </a:solidFill>
                <a:latin typeface="Nunito"/>
                <a:ea typeface="Nunito"/>
                <a:cs typeface="Nunito"/>
                <a:sym typeface="Nunito"/>
              </a:rPr>
              <a:t> (Slide 38)</a:t>
            </a:r>
            <a:endParaRPr sz="800">
              <a:latin typeface="Nunito"/>
              <a:ea typeface="Nunito"/>
              <a:cs typeface="Nunito"/>
              <a:sym typeface="Nuni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1" name="Shape 991"/>
        <p:cNvGrpSpPr/>
        <p:nvPr/>
      </p:nvGrpSpPr>
      <p:grpSpPr>
        <a:xfrm>
          <a:off x="0" y="0"/>
          <a:ext cx="0" cy="0"/>
          <a:chOff x="0" y="0"/>
          <a:chExt cx="0" cy="0"/>
        </a:xfrm>
      </p:grpSpPr>
      <p:sp>
        <p:nvSpPr>
          <p:cNvPr id="992" name="Google Shape;992;p63"/>
          <p:cNvSpPr txBox="1"/>
          <p:nvPr>
            <p:ph type="title"/>
          </p:nvPr>
        </p:nvSpPr>
        <p:spPr>
          <a:xfrm>
            <a:off x="3754750" y="0"/>
            <a:ext cx="52416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    </a:t>
            </a:r>
            <a:r>
              <a:rPr lang="en" sz="3000">
                <a:solidFill>
                  <a:srgbClr val="1D7E74"/>
                </a:solidFill>
                <a:latin typeface="Nunito"/>
                <a:ea typeface="Nunito"/>
                <a:cs typeface="Nunito"/>
                <a:sym typeface="Nunito"/>
              </a:rPr>
              <a:t>Dwight</a:t>
            </a:r>
            <a:r>
              <a:rPr lang="en" sz="3000">
                <a:solidFill>
                  <a:srgbClr val="1D7E74"/>
                </a:solidFill>
                <a:latin typeface="Nunito"/>
                <a:ea typeface="Nunito"/>
                <a:cs typeface="Nunito"/>
                <a:sym typeface="Nunito"/>
              </a:rPr>
              <a:t>, Brand Manager</a:t>
            </a:r>
            <a:endParaRPr sz="3000">
              <a:solidFill>
                <a:srgbClr val="1D7E74"/>
              </a:solidFill>
              <a:latin typeface="Nunito"/>
              <a:ea typeface="Nunito"/>
              <a:cs typeface="Nunito"/>
              <a:sym typeface="Nunito"/>
            </a:endParaRPr>
          </a:p>
        </p:txBody>
      </p:sp>
      <p:sp>
        <p:nvSpPr>
          <p:cNvPr id="993" name="Google Shape;993;p63"/>
          <p:cNvSpPr txBox="1"/>
          <p:nvPr>
            <p:ph idx="1" type="body"/>
          </p:nvPr>
        </p:nvSpPr>
        <p:spPr>
          <a:xfrm>
            <a:off x="4209413" y="14822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Ensure StyleUp collaborates with the most popular retail brands</a:t>
            </a:r>
            <a:r>
              <a:rPr lang="en" sz="1400"/>
              <a:t>  </a:t>
            </a:r>
            <a:endParaRPr sz="1400"/>
          </a:p>
          <a:p>
            <a:pPr indent="-317500" lvl="0" marL="457200" rtl="0" algn="l">
              <a:spcBef>
                <a:spcPts val="0"/>
              </a:spcBef>
              <a:spcAft>
                <a:spcPts val="0"/>
              </a:spcAft>
              <a:buSzPts val="1400"/>
              <a:buChar char="●"/>
            </a:pPr>
            <a:r>
              <a:rPr lang="en" sz="1400"/>
              <a:t>Discover nascent brands which have great potential</a:t>
            </a:r>
            <a:r>
              <a:rPr b="1" lang="en" sz="1400"/>
              <a:t> </a:t>
            </a:r>
            <a:r>
              <a:rPr b="1" lang="en"/>
              <a:t>    </a:t>
            </a:r>
            <a:endParaRPr b="1"/>
          </a:p>
        </p:txBody>
      </p:sp>
      <p:sp>
        <p:nvSpPr>
          <p:cNvPr id="994" name="Google Shape;994;p63"/>
          <p:cNvSpPr txBox="1"/>
          <p:nvPr/>
        </p:nvSpPr>
        <p:spPr>
          <a:xfrm>
            <a:off x="21788" y="230900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Dwight, 35 has an MBA from The Kellogg School of Management at Northwestern University. Prior to StyleUp, he worked as a Retail Liaison Manager at Macy’s. He is responsible for StyleUp’s collaborations with different brands and we have benefited tremendously from his market knowledge, relationship with retailers and passion for delivering a fashion forward products.</a:t>
            </a:r>
            <a:endParaRPr>
              <a:highlight>
                <a:srgbClr val="CFE2F3"/>
              </a:highlight>
              <a:latin typeface="Nunito"/>
              <a:ea typeface="Nunito"/>
              <a:cs typeface="Nunito"/>
              <a:sym typeface="Nunito"/>
            </a:endParaRPr>
          </a:p>
        </p:txBody>
      </p:sp>
      <p:sp>
        <p:nvSpPr>
          <p:cNvPr id="995" name="Google Shape;995;p63"/>
          <p:cNvSpPr txBox="1"/>
          <p:nvPr/>
        </p:nvSpPr>
        <p:spPr>
          <a:xfrm>
            <a:off x="4209413" y="2888775"/>
            <a:ext cx="4912800" cy="17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Understand our client’s brand preferences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Stay ahead of competition by collaborating with nascent brands which can cater to our client’s style profiles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Get frequent client feedback about brand performance </a:t>
            </a:r>
            <a:r>
              <a:rPr lang="en">
                <a:latin typeface="Nunito"/>
                <a:ea typeface="Nunito"/>
                <a:cs typeface="Nunito"/>
                <a:sym typeface="Nunito"/>
              </a:rPr>
              <a:t> </a:t>
            </a:r>
            <a:endParaRPr>
              <a:latin typeface="Nunito"/>
              <a:ea typeface="Nunito"/>
              <a:cs typeface="Nunito"/>
              <a:sym typeface="Nunito"/>
            </a:endParaRPr>
          </a:p>
        </p:txBody>
      </p:sp>
      <p:sp>
        <p:nvSpPr>
          <p:cNvPr id="996" name="Google Shape;996;p63"/>
          <p:cNvSpPr txBox="1"/>
          <p:nvPr>
            <p:ph idx="1" type="body"/>
          </p:nvPr>
        </p:nvSpPr>
        <p:spPr>
          <a:xfrm>
            <a:off x="4209413" y="410263"/>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Keen eye for detail</a:t>
            </a:r>
            <a:endParaRPr sz="1400"/>
          </a:p>
          <a:p>
            <a:pPr indent="-317500" lvl="0" marL="457200" rtl="0" algn="l">
              <a:spcBef>
                <a:spcPts val="0"/>
              </a:spcBef>
              <a:spcAft>
                <a:spcPts val="0"/>
              </a:spcAft>
              <a:buSzPts val="1400"/>
              <a:buChar char="●"/>
            </a:pPr>
            <a:r>
              <a:rPr lang="en" sz="1400"/>
              <a:t>Great at foreseeing market trends</a:t>
            </a:r>
            <a:r>
              <a:rPr b="1" lang="en"/>
              <a:t>    </a:t>
            </a:r>
            <a:endParaRPr b="1"/>
          </a:p>
        </p:txBody>
      </p:sp>
      <p:pic>
        <p:nvPicPr>
          <p:cNvPr id="997" name="Google Shape;997;p63"/>
          <p:cNvPicPr preferRelativeResize="0"/>
          <p:nvPr/>
        </p:nvPicPr>
        <p:blipFill>
          <a:blip r:embed="rId3">
            <a:alphaModFix/>
          </a:blip>
          <a:stretch>
            <a:fillRect/>
          </a:stretch>
        </p:blipFill>
        <p:spPr>
          <a:xfrm>
            <a:off x="459125" y="168950"/>
            <a:ext cx="2059050" cy="2059050"/>
          </a:xfrm>
          <a:prstGeom prst="rect">
            <a:avLst/>
          </a:prstGeom>
          <a:noFill/>
          <a:ln>
            <a:noFill/>
          </a:ln>
        </p:spPr>
      </p:pic>
      <p:sp>
        <p:nvSpPr>
          <p:cNvPr id="998" name="Google Shape;998;p63"/>
          <p:cNvSpPr txBox="1"/>
          <p:nvPr/>
        </p:nvSpPr>
        <p:spPr>
          <a:xfrm>
            <a:off x="2486825" y="72775"/>
            <a:ext cx="3882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44</a:t>
            </a:r>
            <a:endParaRPr sz="800">
              <a:latin typeface="Nunito"/>
              <a:ea typeface="Nunito"/>
              <a:cs typeface="Nunito"/>
              <a:sym typeface="Nunito"/>
            </a:endParaRPr>
          </a:p>
        </p:txBody>
      </p:sp>
      <p:sp>
        <p:nvSpPr>
          <p:cNvPr id="999" name="Google Shape;999;p63"/>
          <p:cNvSpPr txBox="1"/>
          <p:nvPr/>
        </p:nvSpPr>
        <p:spPr>
          <a:xfrm>
            <a:off x="4416550" y="4835950"/>
            <a:ext cx="45798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44. Customer Relationship Manager Image: </a:t>
            </a:r>
            <a:r>
              <a:rPr lang="en" sz="800" u="sng">
                <a:solidFill>
                  <a:schemeClr val="accent5"/>
                </a:solidFill>
                <a:latin typeface="Nunito"/>
                <a:ea typeface="Nunito"/>
                <a:cs typeface="Nunito"/>
                <a:sym typeface="Nunito"/>
                <a:hlinkClick r:id="rId4"/>
              </a:rPr>
              <a:t>https://bit.ly/2V5RMXU</a:t>
            </a:r>
            <a:r>
              <a:rPr lang="en" sz="800">
                <a:latin typeface="Nunito"/>
                <a:ea typeface="Nunito"/>
                <a:cs typeface="Nunito"/>
                <a:sym typeface="Nunito"/>
              </a:rPr>
              <a:t>  </a:t>
            </a:r>
            <a:r>
              <a:rPr lang="en" sz="800">
                <a:solidFill>
                  <a:schemeClr val="dk2"/>
                </a:solidFill>
                <a:latin typeface="Nunito"/>
                <a:ea typeface="Nunito"/>
                <a:cs typeface="Nunito"/>
                <a:sym typeface="Nunito"/>
              </a:rPr>
              <a:t>(Slide 39)</a:t>
            </a:r>
            <a:endParaRPr sz="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28"/>
          <p:cNvSpPr txBox="1"/>
          <p:nvPr>
            <p:ph type="ctrTitle"/>
          </p:nvPr>
        </p:nvSpPr>
        <p:spPr>
          <a:xfrm>
            <a:off x="489025" y="468425"/>
            <a:ext cx="7269600" cy="68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Nunito"/>
                <a:ea typeface="Nunito"/>
                <a:cs typeface="Nunito"/>
                <a:sym typeface="Nunito"/>
              </a:rPr>
              <a:t>Style Up’s Mission Statement</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000"/>
          </a:p>
        </p:txBody>
      </p:sp>
      <p:sp>
        <p:nvSpPr>
          <p:cNvPr id="564" name="Google Shape;564;p28"/>
          <p:cNvSpPr txBox="1"/>
          <p:nvPr>
            <p:ph idx="1" type="subTitle"/>
          </p:nvPr>
        </p:nvSpPr>
        <p:spPr>
          <a:xfrm>
            <a:off x="489025" y="1770125"/>
            <a:ext cx="4686900" cy="210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t>It is our mission to bring our clients the clothes they love by leveraging our personal stylists and combining their expertise with technology, to deliver an affordable styling solution, which adapts to our client’s evolving preferences.</a:t>
            </a:r>
            <a:endParaRPr sz="2400"/>
          </a:p>
        </p:txBody>
      </p:sp>
      <p:sp>
        <p:nvSpPr>
          <p:cNvPr id="565" name="Google Shape;565;p28"/>
          <p:cNvSpPr txBox="1"/>
          <p:nvPr/>
        </p:nvSpPr>
        <p:spPr>
          <a:xfrm>
            <a:off x="2171425" y="4327900"/>
            <a:ext cx="3276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a:t>
            </a:r>
            <a:endParaRPr sz="800">
              <a:latin typeface="Nunito"/>
              <a:ea typeface="Nunito"/>
              <a:cs typeface="Nunito"/>
              <a:sym typeface="Nunito"/>
            </a:endParaRPr>
          </a:p>
        </p:txBody>
      </p:sp>
      <p:sp>
        <p:nvSpPr>
          <p:cNvPr id="566" name="Google Shape;566;p28"/>
          <p:cNvSpPr txBox="1"/>
          <p:nvPr/>
        </p:nvSpPr>
        <p:spPr>
          <a:xfrm>
            <a:off x="489025" y="4786875"/>
            <a:ext cx="71187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  Mission Statement: </a:t>
            </a:r>
            <a:r>
              <a:rPr lang="en" sz="800" u="sng">
                <a:solidFill>
                  <a:schemeClr val="accent5"/>
                </a:solidFill>
                <a:latin typeface="Nunito"/>
                <a:ea typeface="Nunito"/>
                <a:cs typeface="Nunito"/>
                <a:sym typeface="Nunito"/>
                <a:hlinkClick r:id="rId3"/>
              </a:rPr>
              <a:t>https://www.stitchfix.com/about</a:t>
            </a:r>
            <a:r>
              <a:rPr lang="en" sz="800">
                <a:solidFill>
                  <a:schemeClr val="dk2"/>
                </a:solidFill>
                <a:latin typeface="Nunito"/>
                <a:ea typeface="Nunito"/>
                <a:cs typeface="Nunito"/>
                <a:sym typeface="Nunito"/>
              </a:rPr>
              <a:t> (Slide 3)</a:t>
            </a:r>
            <a:endParaRPr sz="800">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64"/>
          <p:cNvSpPr txBox="1"/>
          <p:nvPr>
            <p:ph type="title"/>
          </p:nvPr>
        </p:nvSpPr>
        <p:spPr>
          <a:xfrm>
            <a:off x="3549725" y="0"/>
            <a:ext cx="55941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Toby</a:t>
            </a:r>
            <a:r>
              <a:rPr lang="en" sz="3000">
                <a:solidFill>
                  <a:srgbClr val="1D7E74"/>
                </a:solidFill>
                <a:latin typeface="Nunito"/>
                <a:ea typeface="Nunito"/>
                <a:cs typeface="Nunito"/>
                <a:sym typeface="Nunito"/>
              </a:rPr>
              <a:t>, Customer Relationship Manager</a:t>
            </a:r>
            <a:endParaRPr sz="3000">
              <a:solidFill>
                <a:srgbClr val="1D7E74"/>
              </a:solidFill>
              <a:latin typeface="Nunito"/>
              <a:ea typeface="Nunito"/>
              <a:cs typeface="Nunito"/>
              <a:sym typeface="Nunito"/>
            </a:endParaRPr>
          </a:p>
        </p:txBody>
      </p:sp>
      <p:sp>
        <p:nvSpPr>
          <p:cNvPr id="1005" name="Google Shape;1005;p64"/>
          <p:cNvSpPr txBox="1"/>
          <p:nvPr>
            <p:ph idx="1" type="body"/>
          </p:nvPr>
        </p:nvSpPr>
        <p:spPr>
          <a:xfrm>
            <a:off x="4149000" y="17665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Increase customer base, customer loyalty and retention</a:t>
            </a:r>
            <a:endParaRPr sz="1400"/>
          </a:p>
          <a:p>
            <a:pPr indent="0" lvl="0" marL="457200" rtl="0" algn="l">
              <a:spcBef>
                <a:spcPts val="1600"/>
              </a:spcBef>
              <a:spcAft>
                <a:spcPts val="1600"/>
              </a:spcAft>
              <a:buNone/>
            </a:pPr>
            <a:r>
              <a:t/>
            </a:r>
            <a:endParaRPr sz="1400"/>
          </a:p>
        </p:txBody>
      </p:sp>
      <p:sp>
        <p:nvSpPr>
          <p:cNvPr id="1006" name="Google Shape;1006;p64"/>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Toby, 42, is a customer relationship manager at StyleUp. His main responsibilities include increasing the customer base by grabbing all marketing opportunities. He is also responsible for customer retention and loyalty to increase lifetime of customers. He also develops testing strategies for all aspects of the CRM to ensure most effective approach for the company and its customers. </a:t>
            </a:r>
            <a:endParaRPr>
              <a:highlight>
                <a:srgbClr val="CFE2F3"/>
              </a:highlight>
              <a:latin typeface="Nunito"/>
              <a:ea typeface="Nunito"/>
              <a:cs typeface="Nunito"/>
              <a:sym typeface="Nunito"/>
            </a:endParaRPr>
          </a:p>
        </p:txBody>
      </p:sp>
      <p:sp>
        <p:nvSpPr>
          <p:cNvPr id="1007" name="Google Shape;1007;p64"/>
          <p:cNvSpPr txBox="1"/>
          <p:nvPr/>
        </p:nvSpPr>
        <p:spPr>
          <a:xfrm>
            <a:off x="4197500" y="266800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to access historical information efficiently to view the issues that his customers are facing to resolve them quickly</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Wants a one-stop view of all information related to clients such as a 360 degree view</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He wants to provide 24x7 customer support by implementing a chatbot </a:t>
            </a:r>
            <a:endParaRPr>
              <a:solidFill>
                <a:schemeClr val="dk2"/>
              </a:solidFill>
              <a:latin typeface="Nunito"/>
              <a:ea typeface="Nunito"/>
              <a:cs typeface="Nunito"/>
              <a:sym typeface="Nunito"/>
            </a:endParaRPr>
          </a:p>
        </p:txBody>
      </p:sp>
      <p:sp>
        <p:nvSpPr>
          <p:cNvPr id="1008" name="Google Shape;1008;p64"/>
          <p:cNvSpPr txBox="1"/>
          <p:nvPr>
            <p:ph idx="1" type="body"/>
          </p:nvPr>
        </p:nvSpPr>
        <p:spPr>
          <a:xfrm>
            <a:off x="4149000" y="5897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1150" lvl="0" marL="457200" rtl="0" algn="l">
              <a:spcBef>
                <a:spcPts val="1600"/>
              </a:spcBef>
              <a:spcAft>
                <a:spcPts val="0"/>
              </a:spcAft>
              <a:buSzPts val="1300"/>
              <a:buChar char="●"/>
            </a:pPr>
            <a:r>
              <a:rPr lang="en" sz="1400"/>
              <a:t>Customer focused</a:t>
            </a:r>
            <a:endParaRPr sz="1400"/>
          </a:p>
          <a:p>
            <a:pPr indent="-311150" lvl="0" marL="457200" rtl="0" algn="l">
              <a:spcBef>
                <a:spcPts val="0"/>
              </a:spcBef>
              <a:spcAft>
                <a:spcPts val="0"/>
              </a:spcAft>
              <a:buSzPts val="1300"/>
              <a:buChar char="●"/>
            </a:pPr>
            <a:r>
              <a:rPr lang="en"/>
              <a:t>Loves to talk to customers and helps them in solving their issues</a:t>
            </a:r>
            <a:r>
              <a:rPr lang="en"/>
              <a:t>   </a:t>
            </a:r>
            <a:endParaRPr/>
          </a:p>
        </p:txBody>
      </p:sp>
      <p:pic>
        <p:nvPicPr>
          <p:cNvPr id="1009" name="Google Shape;1009;p64"/>
          <p:cNvPicPr preferRelativeResize="0"/>
          <p:nvPr/>
        </p:nvPicPr>
        <p:blipFill>
          <a:blip r:embed="rId3">
            <a:alphaModFix/>
          </a:blip>
          <a:stretch>
            <a:fillRect/>
          </a:stretch>
        </p:blipFill>
        <p:spPr>
          <a:xfrm>
            <a:off x="533400" y="152400"/>
            <a:ext cx="2779749" cy="2211451"/>
          </a:xfrm>
          <a:prstGeom prst="rect">
            <a:avLst/>
          </a:prstGeom>
          <a:noFill/>
          <a:ln>
            <a:noFill/>
          </a:ln>
        </p:spPr>
      </p:pic>
      <p:sp>
        <p:nvSpPr>
          <p:cNvPr id="1010" name="Google Shape;1010;p64"/>
          <p:cNvSpPr txBox="1"/>
          <p:nvPr/>
        </p:nvSpPr>
        <p:spPr>
          <a:xfrm>
            <a:off x="3238950" y="0"/>
            <a:ext cx="3882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45</a:t>
            </a:r>
            <a:endParaRPr sz="800">
              <a:latin typeface="Nunito"/>
              <a:ea typeface="Nunito"/>
              <a:cs typeface="Nunito"/>
              <a:sym typeface="Nunito"/>
            </a:endParaRPr>
          </a:p>
        </p:txBody>
      </p:sp>
      <p:sp>
        <p:nvSpPr>
          <p:cNvPr id="1011" name="Google Shape;1011;p64"/>
          <p:cNvSpPr txBox="1"/>
          <p:nvPr/>
        </p:nvSpPr>
        <p:spPr>
          <a:xfrm>
            <a:off x="308750" y="2370800"/>
            <a:ext cx="4731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46</a:t>
            </a:r>
            <a:endParaRPr sz="800">
              <a:latin typeface="Nunito"/>
              <a:ea typeface="Nunito"/>
              <a:cs typeface="Nunito"/>
              <a:sym typeface="Nunito"/>
            </a:endParaRPr>
          </a:p>
        </p:txBody>
      </p:sp>
      <p:sp>
        <p:nvSpPr>
          <p:cNvPr id="1012" name="Google Shape;1012;p64"/>
          <p:cNvSpPr txBox="1"/>
          <p:nvPr/>
        </p:nvSpPr>
        <p:spPr>
          <a:xfrm>
            <a:off x="4149000" y="4767375"/>
            <a:ext cx="4949400" cy="15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45. Customer Relationship Manager Bio: </a:t>
            </a:r>
            <a:r>
              <a:rPr lang="en" sz="800" u="sng">
                <a:solidFill>
                  <a:schemeClr val="accent5"/>
                </a:solidFill>
                <a:latin typeface="Nunito"/>
                <a:ea typeface="Nunito"/>
                <a:cs typeface="Nunito"/>
                <a:sym typeface="Nunito"/>
                <a:hlinkClick r:id="rId4"/>
              </a:rPr>
              <a:t>https://www.charterselection.com/marketing-job-descriptions/crm-manager-job-description</a:t>
            </a:r>
            <a:r>
              <a:rPr lang="en" sz="800">
                <a:solidFill>
                  <a:schemeClr val="dk2"/>
                </a:solidFill>
                <a:latin typeface="Nunito"/>
                <a:ea typeface="Nunito"/>
                <a:cs typeface="Nunito"/>
                <a:sym typeface="Nunito"/>
              </a:rPr>
              <a:t> (Slide 40)</a:t>
            </a:r>
            <a:endParaRPr sz="800">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65"/>
          <p:cNvSpPr txBox="1"/>
          <p:nvPr>
            <p:ph type="title"/>
          </p:nvPr>
        </p:nvSpPr>
        <p:spPr>
          <a:xfrm>
            <a:off x="3549725" y="0"/>
            <a:ext cx="55941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Michael</a:t>
            </a:r>
            <a:r>
              <a:rPr lang="en" sz="3000">
                <a:solidFill>
                  <a:srgbClr val="1D7E74"/>
                </a:solidFill>
                <a:latin typeface="Nunito"/>
                <a:ea typeface="Nunito"/>
                <a:cs typeface="Nunito"/>
                <a:sym typeface="Nunito"/>
              </a:rPr>
              <a:t>, Chatbot Developer</a:t>
            </a:r>
            <a:endParaRPr sz="3000">
              <a:solidFill>
                <a:srgbClr val="1D7E74"/>
              </a:solidFill>
              <a:latin typeface="Nunito"/>
              <a:ea typeface="Nunito"/>
              <a:cs typeface="Nunito"/>
              <a:sym typeface="Nunito"/>
            </a:endParaRPr>
          </a:p>
        </p:txBody>
      </p:sp>
      <p:sp>
        <p:nvSpPr>
          <p:cNvPr id="1018" name="Google Shape;1018;p65"/>
          <p:cNvSpPr txBox="1"/>
          <p:nvPr>
            <p:ph idx="1" type="body"/>
          </p:nvPr>
        </p:nvSpPr>
        <p:spPr>
          <a:xfrm>
            <a:off x="4176400" y="16763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Develop a highly intuitive chatbot module</a:t>
            </a:r>
            <a:endParaRPr sz="1400"/>
          </a:p>
          <a:p>
            <a:pPr indent="0" lvl="0" marL="457200" rtl="0" algn="l">
              <a:spcBef>
                <a:spcPts val="1600"/>
              </a:spcBef>
              <a:spcAft>
                <a:spcPts val="1600"/>
              </a:spcAft>
              <a:buNone/>
            </a:pPr>
            <a:r>
              <a:t/>
            </a:r>
            <a:endParaRPr sz="1400"/>
          </a:p>
        </p:txBody>
      </p:sp>
      <p:sp>
        <p:nvSpPr>
          <p:cNvPr id="1019" name="Google Shape;1019;p65"/>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Michael, 28, is a software developer at StyleUp. He has done his Masters in Computer Science from UC Berkeley. He has worked with companies like Doordash to develop their chatbot module. He is proficient in programming languages such a Java, python and SQL.</a:t>
            </a:r>
            <a:endParaRPr>
              <a:highlight>
                <a:srgbClr val="CFE2F3"/>
              </a:highlight>
              <a:latin typeface="Nunito"/>
              <a:ea typeface="Nunito"/>
              <a:cs typeface="Nunito"/>
              <a:sym typeface="Nunito"/>
            </a:endParaRPr>
          </a:p>
        </p:txBody>
      </p:sp>
      <p:sp>
        <p:nvSpPr>
          <p:cNvPr id="1020" name="Google Shape;1020;p65"/>
          <p:cNvSpPr txBox="1"/>
          <p:nvPr/>
        </p:nvSpPr>
        <p:spPr>
          <a:xfrm>
            <a:off x="4224900" y="25777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His needs include a database that is robust enough to support different file formats and data sources</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Easy interface and available APIs for reducing connectivity issues</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Low data latency to maintain coherent chatbot conversations</a:t>
            </a:r>
            <a:endParaRPr>
              <a:solidFill>
                <a:schemeClr val="dk2"/>
              </a:solidFill>
              <a:latin typeface="Nunito"/>
              <a:ea typeface="Nunito"/>
              <a:cs typeface="Nunito"/>
              <a:sym typeface="Nunito"/>
            </a:endParaRPr>
          </a:p>
        </p:txBody>
      </p:sp>
      <p:sp>
        <p:nvSpPr>
          <p:cNvPr id="1021" name="Google Shape;1021;p65"/>
          <p:cNvSpPr txBox="1"/>
          <p:nvPr>
            <p:ph idx="1" type="body"/>
          </p:nvPr>
        </p:nvSpPr>
        <p:spPr>
          <a:xfrm>
            <a:off x="4176400" y="4994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1150" lvl="0" marL="457200" rtl="0" algn="l">
              <a:spcBef>
                <a:spcPts val="1600"/>
              </a:spcBef>
              <a:spcAft>
                <a:spcPts val="0"/>
              </a:spcAft>
              <a:buSzPts val="1300"/>
              <a:buChar char="●"/>
            </a:pPr>
            <a:r>
              <a:rPr lang="en" sz="1400"/>
              <a:t>Detail oriented</a:t>
            </a:r>
            <a:endParaRPr sz="1400"/>
          </a:p>
          <a:p>
            <a:pPr indent="-317500" lvl="0" marL="457200" rtl="0" algn="l">
              <a:spcBef>
                <a:spcPts val="0"/>
              </a:spcBef>
              <a:spcAft>
                <a:spcPts val="0"/>
              </a:spcAft>
              <a:buSzPts val="1400"/>
              <a:buChar char="●"/>
            </a:pPr>
            <a:r>
              <a:rPr lang="en" sz="1400"/>
              <a:t>Has good foresight about scope of the application</a:t>
            </a:r>
            <a:endParaRPr sz="1400"/>
          </a:p>
        </p:txBody>
      </p:sp>
      <p:sp>
        <p:nvSpPr>
          <p:cNvPr id="1022" name="Google Shape;1022;p65"/>
          <p:cNvSpPr txBox="1"/>
          <p:nvPr/>
        </p:nvSpPr>
        <p:spPr>
          <a:xfrm>
            <a:off x="3238950" y="0"/>
            <a:ext cx="3882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47</a:t>
            </a:r>
            <a:endParaRPr sz="800">
              <a:latin typeface="Nunito"/>
              <a:ea typeface="Nunito"/>
              <a:cs typeface="Nunito"/>
              <a:sym typeface="Nunito"/>
            </a:endParaRPr>
          </a:p>
        </p:txBody>
      </p:sp>
      <p:pic>
        <p:nvPicPr>
          <p:cNvPr id="1023" name="Google Shape;1023;p65"/>
          <p:cNvPicPr preferRelativeResize="0"/>
          <p:nvPr/>
        </p:nvPicPr>
        <p:blipFill>
          <a:blip r:embed="rId3">
            <a:alphaModFix/>
          </a:blip>
          <a:stretch>
            <a:fillRect/>
          </a:stretch>
        </p:blipFill>
        <p:spPr>
          <a:xfrm>
            <a:off x="580100" y="82875"/>
            <a:ext cx="2658849" cy="2059050"/>
          </a:xfrm>
          <a:prstGeom prst="rect">
            <a:avLst/>
          </a:prstGeom>
          <a:noFill/>
          <a:ln>
            <a:noFill/>
          </a:ln>
        </p:spPr>
      </p:pic>
      <p:sp>
        <p:nvSpPr>
          <p:cNvPr id="1024" name="Google Shape;1024;p65"/>
          <p:cNvSpPr txBox="1"/>
          <p:nvPr/>
        </p:nvSpPr>
        <p:spPr>
          <a:xfrm>
            <a:off x="4334250" y="4726225"/>
            <a:ext cx="4677300" cy="2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47. Chatbot Developer Image: </a:t>
            </a:r>
            <a:r>
              <a:rPr lang="en" sz="800" u="sng">
                <a:solidFill>
                  <a:schemeClr val="accent5"/>
                </a:solidFill>
                <a:latin typeface="Nunito"/>
                <a:ea typeface="Nunito"/>
                <a:cs typeface="Nunito"/>
                <a:sym typeface="Nunito"/>
                <a:hlinkClick r:id="rId4"/>
              </a:rPr>
              <a:t>https://bit.ly/2UudDbN</a:t>
            </a:r>
            <a:endParaRPr sz="800">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66"/>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User Stories </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And</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Acceptance Tests</a:t>
            </a:r>
            <a:r>
              <a:rPr lang="en" sz="4800">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3" name="Shape 1033"/>
        <p:cNvGrpSpPr/>
        <p:nvPr/>
      </p:nvGrpSpPr>
      <p:grpSpPr>
        <a:xfrm>
          <a:off x="0" y="0"/>
          <a:ext cx="0" cy="0"/>
          <a:chOff x="0" y="0"/>
          <a:chExt cx="0" cy="0"/>
        </a:xfrm>
      </p:grpSpPr>
      <p:sp>
        <p:nvSpPr>
          <p:cNvPr id="1034" name="Google Shape;1034;p6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887E"/>
                </a:solidFill>
              </a:rPr>
              <a:t>User 1:Database Administrator</a:t>
            </a:r>
            <a:endParaRPr>
              <a:solidFill>
                <a:srgbClr val="1F887E"/>
              </a:solidFill>
            </a:endParaRPr>
          </a:p>
        </p:txBody>
      </p:sp>
      <p:sp>
        <p:nvSpPr>
          <p:cNvPr id="1035" name="Google Shape;1035;p67"/>
          <p:cNvSpPr txBox="1"/>
          <p:nvPr>
            <p:ph idx="1" type="body"/>
          </p:nvPr>
        </p:nvSpPr>
        <p:spPr>
          <a:xfrm>
            <a:off x="1303800" y="1277275"/>
            <a:ext cx="7030500" cy="3254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b="1" lang="en" sz="2400">
                <a:solidFill>
                  <a:srgbClr val="CC4125"/>
                </a:solidFill>
              </a:rPr>
              <a:t>EPIC</a:t>
            </a:r>
            <a:endParaRPr b="1" sz="2400">
              <a:solidFill>
                <a:srgbClr val="CC4125"/>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lang="en" sz="1800">
                <a:solidFill>
                  <a:srgbClr val="000000"/>
                </a:solidFill>
              </a:rPr>
              <a:t>“As a database administrator, I want a database that supports semi-structured and unstructured data in a cost-efficient way, so that data from diverse sources can be organized as documents and it is easier to </a:t>
            </a:r>
            <a:r>
              <a:rPr lang="en" sz="1800">
                <a:solidFill>
                  <a:srgbClr val="000000"/>
                </a:solidFill>
              </a:rPr>
              <a:t>manage scaling operations.”</a:t>
            </a:r>
            <a:endParaRPr b="1"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spcBef>
                <a:spcPts val="0"/>
              </a:spcBef>
              <a:spcAft>
                <a:spcPts val="1600"/>
              </a:spcAft>
              <a:buNone/>
            </a:pPr>
            <a:r>
              <a:t/>
            </a:r>
            <a:endParaRPr sz="1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9" name="Shape 1039"/>
        <p:cNvGrpSpPr/>
        <p:nvPr/>
      </p:nvGrpSpPr>
      <p:grpSpPr>
        <a:xfrm>
          <a:off x="0" y="0"/>
          <a:ext cx="0" cy="0"/>
          <a:chOff x="0" y="0"/>
          <a:chExt cx="0" cy="0"/>
        </a:xfrm>
      </p:grpSpPr>
      <p:sp>
        <p:nvSpPr>
          <p:cNvPr id="1040" name="Google Shape;1040;p68"/>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Database Administrator:</a:t>
            </a:r>
            <a:endParaRPr b="1" sz="2800">
              <a:solidFill>
                <a:srgbClr val="1D7E74"/>
              </a:solidFill>
              <a:latin typeface="Nunito"/>
              <a:ea typeface="Nunito"/>
              <a:cs typeface="Nunito"/>
              <a:sym typeface="Nunito"/>
            </a:endParaRPr>
          </a:p>
        </p:txBody>
      </p:sp>
      <p:graphicFrame>
        <p:nvGraphicFramePr>
          <p:cNvPr id="1041" name="Google Shape;1041;p68"/>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a:latin typeface="Nunito"/>
                          <a:ea typeface="Nunito"/>
                          <a:cs typeface="Nunito"/>
                          <a:sym typeface="Nunito"/>
                        </a:rPr>
                        <a:t>“</a:t>
                      </a:r>
                      <a:r>
                        <a:rPr lang="en" sz="1200">
                          <a:latin typeface="Nunito"/>
                          <a:ea typeface="Nunito"/>
                          <a:cs typeface="Nunito"/>
                          <a:sym typeface="Nunito"/>
                        </a:rPr>
                        <a:t>As a database administrator, I want a database that supports easy integration with our existing database, so that we can complement existing data with new data collected.”</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304800" lvl="0" marL="457200" rtl="0" algn="l">
                        <a:lnSpc>
                          <a:spcPct val="115000"/>
                        </a:lnSpc>
                        <a:spcBef>
                          <a:spcPts val="0"/>
                        </a:spcBef>
                        <a:spcAft>
                          <a:spcPts val="0"/>
                        </a:spcAft>
                        <a:buSzPts val="1200"/>
                        <a:buFont typeface="Nunito"/>
                        <a:buAutoNum type="arabicPeriod"/>
                      </a:pPr>
                      <a:r>
                        <a:rPr lang="en" sz="1200">
                          <a:latin typeface="Nunito"/>
                          <a:ea typeface="Nunito"/>
                          <a:cs typeface="Nunito"/>
                          <a:sym typeface="Nunito"/>
                        </a:rPr>
                        <a:t>Ability to perform ETL operations which can support MySQL to JSON data conversion</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AutoNum type="arabicPeriod"/>
                      </a:pPr>
                      <a:r>
                        <a:rPr lang="en" sz="1200">
                          <a:latin typeface="Nunito"/>
                          <a:ea typeface="Nunito"/>
                          <a:cs typeface="Nunito"/>
                          <a:sym typeface="Nunito"/>
                        </a:rPr>
                        <a:t>New database should have the ability to create views which translate tabular data into object type data format</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AutoNum type="arabicPeriod"/>
                      </a:pPr>
                      <a:r>
                        <a:rPr lang="en" sz="1200">
                          <a:latin typeface="Nunito"/>
                          <a:ea typeface="Nunito"/>
                          <a:cs typeface="Nunito"/>
                          <a:sym typeface="Nunito"/>
                        </a:rPr>
                        <a:t>The above integration process should be condensed and completed in 14 days</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database administrator, I want to import existing user and roles along with their access privileges from MySQL to the new database, so that I can maintain consistent level of security and integrity.” </a:t>
                      </a:r>
                      <a:endParaRPr sz="12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304800" lvl="0" marL="457200" rtl="0" algn="l">
                        <a:lnSpc>
                          <a:spcPct val="115000"/>
                        </a:lnSpc>
                        <a:spcBef>
                          <a:spcPts val="0"/>
                        </a:spcBef>
                        <a:spcAft>
                          <a:spcPts val="0"/>
                        </a:spcAft>
                        <a:buSzPts val="1200"/>
                        <a:buFont typeface="Nunito"/>
                        <a:buAutoNum type="arabicPeriod"/>
                      </a:pPr>
                      <a:r>
                        <a:rPr lang="en" sz="1200">
                          <a:latin typeface="Nunito"/>
                          <a:ea typeface="Nunito"/>
                          <a:cs typeface="Nunito"/>
                          <a:sym typeface="Nunito"/>
                        </a:rPr>
                        <a:t>The new database should be able to ingest the exported users along with their access privileges from MySQL.</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AutoNum type="arabicPeriod"/>
                      </a:pPr>
                      <a:r>
                        <a:rPr lang="en" sz="1200">
                          <a:latin typeface="Nunito"/>
                          <a:ea typeface="Nunito"/>
                          <a:cs typeface="Nunito"/>
                          <a:sym typeface="Nunito"/>
                        </a:rPr>
                        <a:t>The above data privilege ingestion process should be completed in 2 days.</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Google Shape;1046;p69"/>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Database Administrator:</a:t>
            </a:r>
            <a:endParaRPr b="1" sz="2800">
              <a:solidFill>
                <a:srgbClr val="1D7E74"/>
              </a:solidFill>
              <a:latin typeface="Nunito"/>
              <a:ea typeface="Nunito"/>
              <a:cs typeface="Nunito"/>
              <a:sym typeface="Nunito"/>
            </a:endParaRPr>
          </a:p>
        </p:txBody>
      </p:sp>
      <p:graphicFrame>
        <p:nvGraphicFramePr>
          <p:cNvPr id="1047" name="Google Shape;1047;p69"/>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database administrator, I want a database that can store diverse data types in a document format, so that I can facilitate better querying performance since the database needs to read and write to a single location.”</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new database should reduce the latency to no more than 3 seconds.</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database administrator, I want a database which will support real-time schema changes without disrupting the existing dependencies and querying capabilities of the system, so that it is easier to scale the system by having dynamic data sources with data in diverse format.”</a:t>
                      </a:r>
                      <a:endParaRPr sz="12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new database should support implementation and testing of schema changes in no more than 2 days.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70"/>
          <p:cNvSpPr txBox="1"/>
          <p:nvPr/>
        </p:nvSpPr>
        <p:spPr>
          <a:xfrm>
            <a:off x="1086500" y="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Database Administrator:</a:t>
            </a:r>
            <a:endParaRPr b="1" sz="2800">
              <a:solidFill>
                <a:srgbClr val="1D7E74"/>
              </a:solidFill>
              <a:latin typeface="Nunito"/>
              <a:ea typeface="Nunito"/>
              <a:cs typeface="Nunito"/>
              <a:sym typeface="Nunito"/>
            </a:endParaRPr>
          </a:p>
        </p:txBody>
      </p:sp>
      <p:graphicFrame>
        <p:nvGraphicFramePr>
          <p:cNvPr id="1053" name="Google Shape;1053;p70"/>
          <p:cNvGraphicFramePr/>
          <p:nvPr/>
        </p:nvGraphicFramePr>
        <p:xfrm>
          <a:off x="223425" y="548100"/>
          <a:ext cx="3000000" cy="3000000"/>
        </p:xfrm>
        <a:graphic>
          <a:graphicData uri="http://schemas.openxmlformats.org/drawingml/2006/table">
            <a:tbl>
              <a:tblPr>
                <a:noFill/>
                <a:tableStyleId>{BCBA651D-CB07-41CB-B004-CCAE3A851C52}</a:tableStyleId>
              </a:tblPr>
              <a:tblGrid>
                <a:gridCol w="3803300"/>
                <a:gridCol w="5117275"/>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2210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database administrator, I want a database that provides the capability to perform schema validation during updates and insertion, so that I can implement controls to maintain consistent data quality and integrity.”</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new database should apply validation checks on per collection basis with customizable validation levels and validation actions to minimize data integrity issues by at least 50%.</a:t>
                      </a:r>
                      <a:r>
                        <a:rPr lang="en" sz="800">
                          <a:latin typeface="Nunito"/>
                          <a:ea typeface="Nunito"/>
                          <a:cs typeface="Nunito"/>
                          <a:sym typeface="Nunito"/>
                        </a:rPr>
                        <a:t>48</a:t>
                      </a:r>
                      <a:endParaRPr sz="8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database administrator, I want the database to monitor system metrics and send custom alerts before the system degrades, so that we can assess the state of the database and resolve bottlenecks if identified.”</a:t>
                      </a:r>
                      <a:endParaRPr sz="12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support data monitoring tools which will show the users real-time metrics such as: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Reads per second</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Writes per second</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Read/Writes in progress</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Read/Writes in queue</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Replication Lag</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Replication headroom</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No. of transactions per second</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Resource Utilization</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Resource Saturation</a:t>
                      </a:r>
                      <a:endParaRPr sz="1200">
                        <a:latin typeface="Nunito"/>
                        <a:ea typeface="Nunito"/>
                        <a:cs typeface="Nunito"/>
                        <a:sym typeface="Nunito"/>
                      </a:endParaRPr>
                    </a:p>
                    <a:p>
                      <a:pPr indent="-304800" lvl="0" marL="457200" rtl="0" algn="l">
                        <a:lnSpc>
                          <a:spcPct val="115000"/>
                        </a:lnSpc>
                        <a:spcBef>
                          <a:spcPts val="0"/>
                        </a:spcBef>
                        <a:spcAft>
                          <a:spcPts val="0"/>
                        </a:spcAft>
                        <a:buSzPts val="1200"/>
                        <a:buFont typeface="Nunito"/>
                        <a:buChar char="●"/>
                      </a:pPr>
                      <a:r>
                        <a:rPr lang="en" sz="1200">
                          <a:latin typeface="Nunito"/>
                          <a:ea typeface="Nunito"/>
                          <a:cs typeface="Nunito"/>
                          <a:sym typeface="Nunito"/>
                        </a:rPr>
                        <a:t>Errors with their status</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54" name="Google Shape;1054;p70"/>
          <p:cNvSpPr txBox="1"/>
          <p:nvPr/>
        </p:nvSpPr>
        <p:spPr>
          <a:xfrm>
            <a:off x="223425" y="4355600"/>
            <a:ext cx="3645900" cy="6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48.</a:t>
            </a:r>
            <a:r>
              <a:rPr lang="en" sz="800" u="sng">
                <a:solidFill>
                  <a:schemeClr val="hlink"/>
                </a:solidFill>
                <a:latin typeface="Nunito"/>
                <a:ea typeface="Nunito"/>
                <a:cs typeface="Nunito"/>
                <a:sym typeface="Nunito"/>
                <a:hlinkClick r:id="rId3"/>
              </a:rPr>
              <a:t>https://docs.mongodb.com/manual/core/schema-validation/</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49.</a:t>
            </a:r>
            <a:r>
              <a:rPr lang="en" sz="800" u="sng">
                <a:solidFill>
                  <a:schemeClr val="hlink"/>
                </a:solidFill>
                <a:latin typeface="Nunito"/>
                <a:ea typeface="Nunito"/>
                <a:cs typeface="Nunito"/>
                <a:sym typeface="Nunito"/>
                <a:hlinkClick r:id="rId4"/>
              </a:rPr>
              <a:t>https://www.datadoghq.com/blog/monitoring-mongodb-performance-metrics-wiredtiger/</a:t>
            </a:r>
            <a:endParaRPr sz="800">
              <a:latin typeface="Nunito"/>
              <a:ea typeface="Nunito"/>
              <a:cs typeface="Nunito"/>
              <a:sym typeface="Nunito"/>
            </a:endParaRPr>
          </a:p>
        </p:txBody>
      </p:sp>
      <p:sp>
        <p:nvSpPr>
          <p:cNvPr id="1055" name="Google Shape;1055;p70"/>
          <p:cNvSpPr txBox="1"/>
          <p:nvPr/>
        </p:nvSpPr>
        <p:spPr>
          <a:xfrm>
            <a:off x="6301925" y="2605100"/>
            <a:ext cx="324300" cy="2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49</a:t>
            </a:r>
            <a:endParaRPr sz="800">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Google Shape;1060;p71"/>
          <p:cNvSpPr txBox="1"/>
          <p:nvPr/>
        </p:nvSpPr>
        <p:spPr>
          <a:xfrm>
            <a:off x="1144425" y="59290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Database Administrator:</a:t>
            </a:r>
            <a:endParaRPr b="1" sz="2800">
              <a:solidFill>
                <a:srgbClr val="1D7E74"/>
              </a:solidFill>
              <a:latin typeface="Nunito"/>
              <a:ea typeface="Nunito"/>
              <a:cs typeface="Nunito"/>
              <a:sym typeface="Nunito"/>
            </a:endParaRPr>
          </a:p>
        </p:txBody>
      </p:sp>
      <p:graphicFrame>
        <p:nvGraphicFramePr>
          <p:cNvPr id="1061" name="Google Shape;1061;p71"/>
          <p:cNvGraphicFramePr/>
          <p:nvPr/>
        </p:nvGraphicFramePr>
        <p:xfrm>
          <a:off x="1144425" y="12056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database administrator, I want a database which can be scaled along with hardware resources in a way that it distributes data across multiple physical partitions, so that I can address the hardware limitations of single server such as bottlenecks, disc I/Os without adding complexity to the application.”</a:t>
                      </a:r>
                      <a:r>
                        <a:rPr lang="en" sz="800">
                          <a:latin typeface="Nunito"/>
                          <a:ea typeface="Nunito"/>
                          <a:cs typeface="Nunito"/>
                          <a:sym typeface="Nunito"/>
                        </a:rPr>
                        <a:t>50</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current database throughput and availability should remain consistent through the scaling process.</a:t>
                      </a:r>
                      <a:r>
                        <a:rPr lang="en" sz="800">
                          <a:latin typeface="Nunito"/>
                          <a:ea typeface="Nunito"/>
                          <a:cs typeface="Nunito"/>
                          <a:sym typeface="Nunito"/>
                        </a:rPr>
                        <a:t>51</a:t>
                      </a:r>
                      <a:endParaRPr sz="8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database administrator, I want a database that can has the capability to integrate with third party applications and softwares, so that it can support chatbot and analytics module. ”</a:t>
                      </a:r>
                      <a:endParaRPr sz="12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minimally support system drivers such as python, NodeJS and Java. </a:t>
                      </a:r>
                      <a:r>
                        <a:rPr lang="en" sz="800">
                          <a:latin typeface="Nunito"/>
                          <a:ea typeface="Nunito"/>
                          <a:cs typeface="Nunito"/>
                          <a:sym typeface="Nunito"/>
                        </a:rPr>
                        <a:t>52</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62" name="Google Shape;1062;p71"/>
          <p:cNvSpPr txBox="1"/>
          <p:nvPr/>
        </p:nvSpPr>
        <p:spPr>
          <a:xfrm>
            <a:off x="1144425" y="4518000"/>
            <a:ext cx="8746200" cy="6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50. </a:t>
            </a:r>
            <a:r>
              <a:rPr lang="en" sz="1050" u="sng">
                <a:solidFill>
                  <a:schemeClr val="hlink"/>
                </a:solidFill>
                <a:highlight>
                  <a:srgbClr val="FFFFFF"/>
                </a:highlight>
                <a:latin typeface="Roboto"/>
                <a:ea typeface="Roboto"/>
                <a:cs typeface="Roboto"/>
                <a:sym typeface="Roboto"/>
                <a:hlinkClick r:id="rId3"/>
              </a:rPr>
              <a:t>https://jira.mongodb.org/secure/attachment/.../MongoDB_Architecture_Guide.pdf</a:t>
            </a:r>
            <a:endParaRPr sz="800">
              <a:latin typeface="Nunito"/>
              <a:ea typeface="Nunito"/>
              <a:cs typeface="Nunito"/>
              <a:sym typeface="Nunito"/>
            </a:endParaRPr>
          </a:p>
          <a:p>
            <a:pPr indent="0" lvl="0" marL="0" rtl="0" algn="l">
              <a:spcBef>
                <a:spcPts val="0"/>
              </a:spcBef>
              <a:spcAft>
                <a:spcPts val="0"/>
              </a:spcAft>
              <a:buNone/>
            </a:pPr>
            <a:r>
              <a:rPr lang="en" sz="800">
                <a:latin typeface="Nunito"/>
                <a:ea typeface="Nunito"/>
                <a:cs typeface="Nunito"/>
                <a:sym typeface="Nunito"/>
              </a:rPr>
              <a:t>51. </a:t>
            </a:r>
            <a:r>
              <a:rPr lang="en" sz="1050" u="sng">
                <a:solidFill>
                  <a:schemeClr val="hlink"/>
                </a:solidFill>
                <a:highlight>
                  <a:srgbClr val="FFFFFF"/>
                </a:highlight>
                <a:latin typeface="Roboto"/>
                <a:ea typeface="Roboto"/>
                <a:cs typeface="Roboto"/>
                <a:sym typeface="Roboto"/>
                <a:hlinkClick r:id="rId4"/>
              </a:rPr>
              <a:t>https://docs.mongodb.com/manual/sharding/</a:t>
            </a:r>
            <a:endParaRPr sz="800">
              <a:latin typeface="Nunito"/>
              <a:ea typeface="Nunito"/>
              <a:cs typeface="Nunito"/>
              <a:sym typeface="Nunito"/>
            </a:endParaRPr>
          </a:p>
          <a:p>
            <a:pPr indent="0" lvl="0" marL="0" rtl="0" algn="l">
              <a:spcBef>
                <a:spcPts val="0"/>
              </a:spcBef>
              <a:spcAft>
                <a:spcPts val="0"/>
              </a:spcAft>
              <a:buNone/>
            </a:pPr>
            <a:r>
              <a:rPr lang="en" sz="800">
                <a:latin typeface="Nunito"/>
                <a:ea typeface="Nunito"/>
                <a:cs typeface="Nunito"/>
                <a:sym typeface="Nunito"/>
              </a:rPr>
              <a:t>52. </a:t>
            </a:r>
            <a:r>
              <a:rPr lang="en" sz="1050" u="sng">
                <a:solidFill>
                  <a:schemeClr val="hlink"/>
                </a:solidFill>
                <a:highlight>
                  <a:srgbClr val="FFFFFF"/>
                </a:highlight>
                <a:latin typeface="Roboto"/>
                <a:ea typeface="Roboto"/>
                <a:cs typeface="Roboto"/>
                <a:sym typeface="Roboto"/>
                <a:hlinkClick r:id="rId5"/>
              </a:rPr>
              <a:t>https://docs.mongodb.com/ecosystem/drivers/driver-compatibility-reference/</a:t>
            </a:r>
            <a:endParaRPr sz="800">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72"/>
          <p:cNvSpPr txBox="1"/>
          <p:nvPr>
            <p:ph type="title"/>
          </p:nvPr>
        </p:nvSpPr>
        <p:spPr>
          <a:xfrm>
            <a:off x="1303800" y="4943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887E"/>
                </a:solidFill>
              </a:rPr>
              <a:t>User 2: Chatbot Developer</a:t>
            </a:r>
            <a:endParaRPr>
              <a:solidFill>
                <a:srgbClr val="1F887E"/>
              </a:solidFill>
            </a:endParaRPr>
          </a:p>
        </p:txBody>
      </p:sp>
      <p:sp>
        <p:nvSpPr>
          <p:cNvPr id="1068" name="Google Shape;1068;p72"/>
          <p:cNvSpPr txBox="1"/>
          <p:nvPr>
            <p:ph idx="1" type="body"/>
          </p:nvPr>
        </p:nvSpPr>
        <p:spPr>
          <a:xfrm>
            <a:off x="1303800" y="1277275"/>
            <a:ext cx="7030500" cy="325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b="1" lang="en" sz="2400">
                <a:solidFill>
                  <a:srgbClr val="CC4125"/>
                </a:solidFill>
              </a:rPr>
              <a:t>EPIC</a:t>
            </a:r>
            <a:endParaRPr b="1" sz="2400">
              <a:solidFill>
                <a:srgbClr val="CC4125"/>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lang="en" sz="1800">
                <a:solidFill>
                  <a:srgbClr val="000000"/>
                </a:solidFill>
              </a:rPr>
              <a:t>“As a chatbot developer, I want a database that is robust enough to support different data types in a document format and can be easily integrated with my code base, so that I can develop a rich chatbot application which has access to a vast pool of customer data.”</a:t>
            </a:r>
            <a:endParaRPr b="1"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spcBef>
                <a:spcPts val="0"/>
              </a:spcBef>
              <a:spcAft>
                <a:spcPts val="1600"/>
              </a:spcAft>
              <a:buNone/>
            </a:pPr>
            <a:r>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2" name="Shape 1072"/>
        <p:cNvGrpSpPr/>
        <p:nvPr/>
      </p:nvGrpSpPr>
      <p:grpSpPr>
        <a:xfrm>
          <a:off x="0" y="0"/>
          <a:ext cx="0" cy="0"/>
          <a:chOff x="0" y="0"/>
          <a:chExt cx="0" cy="0"/>
        </a:xfrm>
      </p:grpSpPr>
      <p:sp>
        <p:nvSpPr>
          <p:cNvPr id="1073" name="Google Shape;1073;p73"/>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Chatbot Developer:</a:t>
            </a:r>
            <a:endParaRPr b="1" sz="2800">
              <a:solidFill>
                <a:srgbClr val="1D7E74"/>
              </a:solidFill>
              <a:latin typeface="Nunito"/>
              <a:ea typeface="Nunito"/>
              <a:cs typeface="Nunito"/>
              <a:sym typeface="Nunito"/>
            </a:endParaRPr>
          </a:p>
        </p:txBody>
      </p:sp>
      <p:graphicFrame>
        <p:nvGraphicFramePr>
          <p:cNvPr id="1074" name="Google Shape;1074;p73"/>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chatbot developer, I want a database which will support unstructured data in document format, so that it can retrieve the data with minimal latency by reading and writing from a single place.”</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new database should reduce the latency to no more than 3 seconds.</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chatbot developer, I want a database which will support python, java and NodeJS drivers so that I can integrate it with my chatbot application.”</a:t>
                      </a:r>
                      <a:endParaRPr sz="1200">
                        <a:latin typeface="Nunito"/>
                        <a:ea typeface="Nunito"/>
                        <a:cs typeface="Nunito"/>
                        <a:sym typeface="Nunito"/>
                      </a:endParaRPr>
                    </a:p>
                    <a:p>
                      <a:pPr indent="0" lvl="0" marL="0" rtl="0" algn="just">
                        <a:spcBef>
                          <a:spcPts val="0"/>
                        </a:spcBef>
                        <a:spcAft>
                          <a:spcPts val="0"/>
                        </a:spcAft>
                        <a:buClr>
                          <a:srgbClr val="000000"/>
                        </a:buClr>
                        <a:buSzPts val="1100"/>
                        <a:buFont typeface="Arial"/>
                        <a:buNone/>
                      </a:pPr>
                      <a:r>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minimally support system drivers such as python, NodeJS and Java. </a:t>
                      </a:r>
                      <a:r>
                        <a:rPr lang="en" sz="800">
                          <a:latin typeface="Nunito"/>
                          <a:ea typeface="Nunito"/>
                          <a:cs typeface="Nunito"/>
                          <a:sym typeface="Nunito"/>
                        </a:rPr>
                        <a:t>53</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75" name="Google Shape;1075;p73"/>
          <p:cNvSpPr txBox="1"/>
          <p:nvPr/>
        </p:nvSpPr>
        <p:spPr>
          <a:xfrm>
            <a:off x="1144425" y="4518000"/>
            <a:ext cx="8746200" cy="62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53. </a:t>
            </a:r>
            <a:r>
              <a:rPr lang="en" sz="1050" u="sng">
                <a:solidFill>
                  <a:schemeClr val="accent5"/>
                </a:solidFill>
                <a:highlight>
                  <a:schemeClr val="lt1"/>
                </a:highlight>
                <a:latin typeface="Roboto"/>
                <a:ea typeface="Roboto"/>
                <a:cs typeface="Roboto"/>
                <a:sym typeface="Roboto"/>
                <a:hlinkClick r:id="rId3"/>
              </a:rPr>
              <a:t>https://docs.mongodb.com/ecosystem/drivers/driver-compatibility-reference/</a:t>
            </a:r>
            <a:endParaRPr sz="800">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29"/>
          <p:cNvSpPr txBox="1"/>
          <p:nvPr>
            <p:ph type="title"/>
          </p:nvPr>
        </p:nvSpPr>
        <p:spPr>
          <a:xfrm>
            <a:off x="1391900" y="8938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What does StyleUp do?</a:t>
            </a:r>
            <a:endParaRPr>
              <a:solidFill>
                <a:srgbClr val="1D7E74"/>
              </a:solidFill>
            </a:endParaRPr>
          </a:p>
        </p:txBody>
      </p:sp>
      <p:sp>
        <p:nvSpPr>
          <p:cNvPr id="572" name="Google Shape;572;p29"/>
          <p:cNvSpPr txBox="1"/>
          <p:nvPr>
            <p:ph idx="1" type="body"/>
          </p:nvPr>
        </p:nvSpPr>
        <p:spPr>
          <a:xfrm>
            <a:off x="1391900" y="1423275"/>
            <a:ext cx="6904200" cy="9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StyleUp, we are transforming the way people find what they love. Our clients want perfect clothes as per their preferences without the burden or search or having to keep up up with current trends</a:t>
            </a:r>
            <a:endParaRPr/>
          </a:p>
          <a:p>
            <a:pPr indent="0" lvl="0" marL="0" rtl="0" algn="l">
              <a:spcBef>
                <a:spcPts val="1600"/>
              </a:spcBef>
              <a:spcAft>
                <a:spcPts val="1600"/>
              </a:spcAft>
              <a:buNone/>
            </a:pPr>
            <a:r>
              <a:t/>
            </a:r>
            <a:endParaRPr/>
          </a:p>
        </p:txBody>
      </p:sp>
      <p:pic>
        <p:nvPicPr>
          <p:cNvPr id="573" name="Google Shape;573;p29"/>
          <p:cNvPicPr preferRelativeResize="0"/>
          <p:nvPr/>
        </p:nvPicPr>
        <p:blipFill>
          <a:blip r:embed="rId3">
            <a:alphaModFix/>
          </a:blip>
          <a:stretch>
            <a:fillRect/>
          </a:stretch>
        </p:blipFill>
        <p:spPr>
          <a:xfrm>
            <a:off x="42475" y="2737275"/>
            <a:ext cx="2185520" cy="1936350"/>
          </a:xfrm>
          <a:prstGeom prst="rect">
            <a:avLst/>
          </a:prstGeom>
          <a:noFill/>
          <a:ln>
            <a:noFill/>
          </a:ln>
        </p:spPr>
      </p:pic>
      <p:sp>
        <p:nvSpPr>
          <p:cNvPr id="574" name="Google Shape;574;p29"/>
          <p:cNvSpPr/>
          <p:nvPr/>
        </p:nvSpPr>
        <p:spPr>
          <a:xfrm>
            <a:off x="2681900" y="3613425"/>
            <a:ext cx="1083300" cy="106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9"/>
          <p:cNvSpPr txBox="1"/>
          <p:nvPr/>
        </p:nvSpPr>
        <p:spPr>
          <a:xfrm>
            <a:off x="2858750" y="3846725"/>
            <a:ext cx="729600" cy="5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Fill out a style profile</a:t>
            </a:r>
            <a:endParaRPr/>
          </a:p>
        </p:txBody>
      </p:sp>
      <p:sp>
        <p:nvSpPr>
          <p:cNvPr id="576" name="Google Shape;576;p29"/>
          <p:cNvSpPr/>
          <p:nvPr/>
        </p:nvSpPr>
        <p:spPr>
          <a:xfrm>
            <a:off x="4101325" y="2737275"/>
            <a:ext cx="1391100" cy="14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9"/>
          <p:cNvSpPr txBox="1"/>
          <p:nvPr/>
        </p:nvSpPr>
        <p:spPr>
          <a:xfrm>
            <a:off x="4241113" y="2851300"/>
            <a:ext cx="1083300" cy="10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Custom selected clothing delivered to your door</a:t>
            </a:r>
            <a:endParaRPr/>
          </a:p>
        </p:txBody>
      </p:sp>
      <p:sp>
        <p:nvSpPr>
          <p:cNvPr id="578" name="Google Shape;578;p29"/>
          <p:cNvSpPr/>
          <p:nvPr/>
        </p:nvSpPr>
        <p:spPr>
          <a:xfrm>
            <a:off x="6032488" y="2566275"/>
            <a:ext cx="1801200" cy="17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9"/>
          <p:cNvSpPr txBox="1"/>
          <p:nvPr/>
        </p:nvSpPr>
        <p:spPr>
          <a:xfrm>
            <a:off x="6237525" y="2795175"/>
            <a:ext cx="1391100" cy="9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Buy what you like, send back</a:t>
            </a:r>
            <a:br>
              <a:rPr lang="en" sz="1300">
                <a:solidFill>
                  <a:schemeClr val="dk2"/>
                </a:solidFill>
                <a:latin typeface="Nunito"/>
                <a:ea typeface="Nunito"/>
                <a:cs typeface="Nunito"/>
                <a:sym typeface="Nunito"/>
              </a:rPr>
            </a:br>
            <a:r>
              <a:rPr lang="en" sz="1300">
                <a:solidFill>
                  <a:schemeClr val="dk2"/>
                </a:solidFill>
                <a:latin typeface="Nunito"/>
                <a:ea typeface="Nunito"/>
                <a:cs typeface="Nunito"/>
                <a:sym typeface="Nunito"/>
              </a:rPr>
              <a:t>the rest. Shipping is free</a:t>
            </a:r>
            <a:br>
              <a:rPr lang="en" sz="1300">
                <a:solidFill>
                  <a:schemeClr val="dk2"/>
                </a:solidFill>
                <a:latin typeface="Nunito"/>
                <a:ea typeface="Nunito"/>
                <a:cs typeface="Nunito"/>
                <a:sym typeface="Nunito"/>
              </a:rPr>
            </a:br>
            <a:r>
              <a:rPr lang="en" sz="1300">
                <a:solidFill>
                  <a:schemeClr val="dk2"/>
                </a:solidFill>
                <a:latin typeface="Nunito"/>
                <a:ea typeface="Nunito"/>
                <a:cs typeface="Nunito"/>
                <a:sym typeface="Nunito"/>
              </a:rPr>
              <a:t>and easy both ways</a:t>
            </a:r>
            <a:endParaRPr/>
          </a:p>
        </p:txBody>
      </p:sp>
      <p:pic>
        <p:nvPicPr>
          <p:cNvPr id="580" name="Google Shape;580;p29"/>
          <p:cNvPicPr preferRelativeResize="0"/>
          <p:nvPr/>
        </p:nvPicPr>
        <p:blipFill>
          <a:blip r:embed="rId4">
            <a:alphaModFix/>
          </a:blip>
          <a:stretch>
            <a:fillRect/>
          </a:stretch>
        </p:blipFill>
        <p:spPr>
          <a:xfrm>
            <a:off x="7875025" y="1769588"/>
            <a:ext cx="1226475" cy="1681275"/>
          </a:xfrm>
          <a:prstGeom prst="rect">
            <a:avLst/>
          </a:prstGeom>
          <a:noFill/>
          <a:ln>
            <a:noFill/>
          </a:ln>
        </p:spPr>
      </p:pic>
      <p:sp>
        <p:nvSpPr>
          <p:cNvPr id="581" name="Google Shape;581;p29"/>
          <p:cNvSpPr/>
          <p:nvPr/>
        </p:nvSpPr>
        <p:spPr>
          <a:xfrm>
            <a:off x="2197350" y="4000775"/>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9"/>
          <p:cNvSpPr/>
          <p:nvPr/>
        </p:nvSpPr>
        <p:spPr>
          <a:xfrm>
            <a:off x="3616825" y="3664000"/>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9"/>
          <p:cNvSpPr/>
          <p:nvPr/>
        </p:nvSpPr>
        <p:spPr>
          <a:xfrm>
            <a:off x="5506663" y="3311950"/>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9"/>
          <p:cNvSpPr/>
          <p:nvPr/>
        </p:nvSpPr>
        <p:spPr>
          <a:xfrm>
            <a:off x="7349188" y="2540775"/>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9"/>
          <p:cNvSpPr txBox="1"/>
          <p:nvPr>
            <p:ph type="title"/>
          </p:nvPr>
        </p:nvSpPr>
        <p:spPr>
          <a:xfrm>
            <a:off x="1281650" y="-12"/>
            <a:ext cx="70305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About StyleUp</a:t>
            </a:r>
            <a:endParaRPr>
              <a:solidFill>
                <a:srgbClr val="1D7E74"/>
              </a:solidFill>
            </a:endParaRPr>
          </a:p>
        </p:txBody>
      </p:sp>
      <p:sp>
        <p:nvSpPr>
          <p:cNvPr id="586" name="Google Shape;586;p29"/>
          <p:cNvSpPr txBox="1"/>
          <p:nvPr>
            <p:ph idx="1" type="body"/>
          </p:nvPr>
        </p:nvSpPr>
        <p:spPr>
          <a:xfrm>
            <a:off x="1357837" y="409100"/>
            <a:ext cx="6849900" cy="5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a:t>We are a team of 75 and growing as our customer base grew 240% from 500 to 1200 in 10 months</a:t>
            </a:r>
            <a:endParaRPr/>
          </a:p>
        </p:txBody>
      </p:sp>
      <p:pic>
        <p:nvPicPr>
          <p:cNvPr id="587" name="Google Shape;587;p29"/>
          <p:cNvPicPr preferRelativeResize="0"/>
          <p:nvPr/>
        </p:nvPicPr>
        <p:blipFill>
          <a:blip r:embed="rId5">
            <a:alphaModFix/>
          </a:blip>
          <a:stretch>
            <a:fillRect/>
          </a:stretch>
        </p:blipFill>
        <p:spPr>
          <a:xfrm>
            <a:off x="2754547" y="2697084"/>
            <a:ext cx="820225" cy="820225"/>
          </a:xfrm>
          <a:prstGeom prst="rect">
            <a:avLst/>
          </a:prstGeom>
          <a:noFill/>
          <a:ln>
            <a:noFill/>
          </a:ln>
        </p:spPr>
      </p:pic>
      <p:pic>
        <p:nvPicPr>
          <p:cNvPr id="588" name="Google Shape;588;p29"/>
          <p:cNvPicPr preferRelativeResize="0"/>
          <p:nvPr/>
        </p:nvPicPr>
        <p:blipFill>
          <a:blip r:embed="rId6">
            <a:alphaModFix/>
          </a:blip>
          <a:stretch>
            <a:fillRect/>
          </a:stretch>
        </p:blipFill>
        <p:spPr>
          <a:xfrm>
            <a:off x="4241125" y="1967912"/>
            <a:ext cx="1032541" cy="730538"/>
          </a:xfrm>
          <a:prstGeom prst="rect">
            <a:avLst/>
          </a:prstGeom>
          <a:noFill/>
          <a:ln>
            <a:noFill/>
          </a:ln>
        </p:spPr>
      </p:pic>
      <p:sp>
        <p:nvSpPr>
          <p:cNvPr id="589" name="Google Shape;589;p29"/>
          <p:cNvSpPr txBox="1"/>
          <p:nvPr/>
        </p:nvSpPr>
        <p:spPr>
          <a:xfrm>
            <a:off x="2080475" y="2654175"/>
            <a:ext cx="2670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a:t>
            </a:r>
            <a:endParaRPr sz="800">
              <a:latin typeface="Nunito"/>
              <a:ea typeface="Nunito"/>
              <a:cs typeface="Nunito"/>
              <a:sym typeface="Nunito"/>
            </a:endParaRPr>
          </a:p>
        </p:txBody>
      </p:sp>
      <p:sp>
        <p:nvSpPr>
          <p:cNvPr id="590" name="Google Shape;590;p29"/>
          <p:cNvSpPr txBox="1"/>
          <p:nvPr/>
        </p:nvSpPr>
        <p:spPr>
          <a:xfrm>
            <a:off x="3349825" y="2540175"/>
            <a:ext cx="2670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a:t>
            </a:r>
            <a:endParaRPr sz="800">
              <a:latin typeface="Nunito"/>
              <a:ea typeface="Nunito"/>
              <a:cs typeface="Nunito"/>
              <a:sym typeface="Nunito"/>
            </a:endParaRPr>
          </a:p>
        </p:txBody>
      </p:sp>
      <p:sp>
        <p:nvSpPr>
          <p:cNvPr id="591" name="Google Shape;591;p29"/>
          <p:cNvSpPr txBox="1"/>
          <p:nvPr/>
        </p:nvSpPr>
        <p:spPr>
          <a:xfrm flipH="1">
            <a:off x="4946025" y="1967900"/>
            <a:ext cx="2670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a:t>
            </a:r>
            <a:endParaRPr sz="800">
              <a:latin typeface="Nunito"/>
              <a:ea typeface="Nunito"/>
              <a:cs typeface="Nunito"/>
              <a:sym typeface="Nunito"/>
            </a:endParaRPr>
          </a:p>
        </p:txBody>
      </p:sp>
      <p:sp>
        <p:nvSpPr>
          <p:cNvPr id="592" name="Google Shape;592;p29"/>
          <p:cNvSpPr txBox="1"/>
          <p:nvPr/>
        </p:nvSpPr>
        <p:spPr>
          <a:xfrm>
            <a:off x="8728175" y="1629725"/>
            <a:ext cx="2670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5</a:t>
            </a:r>
            <a:endParaRPr sz="800">
              <a:latin typeface="Nunito"/>
              <a:ea typeface="Nunito"/>
              <a:cs typeface="Nunito"/>
              <a:sym typeface="Nunito"/>
            </a:endParaRPr>
          </a:p>
        </p:txBody>
      </p:sp>
      <p:sp>
        <p:nvSpPr>
          <p:cNvPr id="593" name="Google Shape;593;p29"/>
          <p:cNvSpPr txBox="1"/>
          <p:nvPr/>
        </p:nvSpPr>
        <p:spPr>
          <a:xfrm>
            <a:off x="6037900" y="4509375"/>
            <a:ext cx="3107100" cy="6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2. Confused Shopper Image: </a:t>
            </a:r>
            <a:r>
              <a:rPr lang="en" sz="800" u="sng">
                <a:solidFill>
                  <a:schemeClr val="accent5"/>
                </a:solidFill>
                <a:latin typeface="Nunito"/>
                <a:ea typeface="Nunito"/>
                <a:cs typeface="Nunito"/>
                <a:sym typeface="Nunito"/>
                <a:hlinkClick r:id="rId7"/>
              </a:rPr>
              <a:t>https://bit.ly/2TVZ4gW</a:t>
            </a:r>
            <a:r>
              <a:rPr lang="en" sz="800">
                <a:latin typeface="Nunito"/>
                <a:ea typeface="Nunito"/>
                <a:cs typeface="Nunito"/>
                <a:sym typeface="Nunito"/>
              </a:rPr>
              <a:t> </a:t>
            </a:r>
            <a:r>
              <a:rPr lang="en" sz="800">
                <a:solidFill>
                  <a:schemeClr val="dk2"/>
                </a:solidFill>
                <a:latin typeface="Nunito"/>
                <a:ea typeface="Nunito"/>
                <a:cs typeface="Nunito"/>
                <a:sym typeface="Nunito"/>
              </a:rPr>
              <a:t>(Slide 5)</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3. Survey Image: </a:t>
            </a:r>
            <a:r>
              <a:rPr lang="en" sz="800" u="sng">
                <a:solidFill>
                  <a:schemeClr val="accent5"/>
                </a:solidFill>
                <a:latin typeface="Nunito"/>
                <a:ea typeface="Nunito"/>
                <a:cs typeface="Nunito"/>
                <a:sym typeface="Nunito"/>
                <a:hlinkClick r:id="rId8"/>
              </a:rPr>
              <a:t>https://bit.ly/2TWxJv1</a:t>
            </a:r>
            <a:r>
              <a:rPr lang="en" sz="800">
                <a:latin typeface="Nunito"/>
                <a:ea typeface="Nunito"/>
                <a:cs typeface="Nunito"/>
                <a:sym typeface="Nunito"/>
              </a:rPr>
              <a:t> </a:t>
            </a:r>
            <a:r>
              <a:rPr lang="en" sz="800">
                <a:solidFill>
                  <a:schemeClr val="dk2"/>
                </a:solidFill>
                <a:latin typeface="Nunito"/>
                <a:ea typeface="Nunito"/>
                <a:cs typeface="Nunito"/>
                <a:sym typeface="Nunito"/>
              </a:rPr>
              <a:t>(Slide 5)</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 Delivery Person Image: </a:t>
            </a:r>
            <a:r>
              <a:rPr lang="en" sz="800" u="sng">
                <a:solidFill>
                  <a:schemeClr val="accent5"/>
                </a:solidFill>
                <a:latin typeface="Nunito"/>
                <a:ea typeface="Nunito"/>
                <a:cs typeface="Nunito"/>
                <a:sym typeface="Nunito"/>
                <a:hlinkClick r:id="rId9"/>
              </a:rPr>
              <a:t>https://bit.ly/2BH3gKa</a:t>
            </a:r>
            <a:r>
              <a:rPr lang="en" sz="800">
                <a:latin typeface="Nunito"/>
                <a:ea typeface="Nunito"/>
                <a:cs typeface="Nunito"/>
                <a:sym typeface="Nunito"/>
              </a:rPr>
              <a:t> </a:t>
            </a:r>
            <a:r>
              <a:rPr lang="en" sz="800">
                <a:solidFill>
                  <a:schemeClr val="dk2"/>
                </a:solidFill>
                <a:latin typeface="Nunito"/>
                <a:ea typeface="Nunito"/>
                <a:cs typeface="Nunito"/>
                <a:sym typeface="Nunito"/>
              </a:rPr>
              <a:t>(Slide 5)</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5. Happy Shopper Image: </a:t>
            </a:r>
            <a:r>
              <a:rPr lang="en" sz="800" u="sng">
                <a:solidFill>
                  <a:schemeClr val="accent5"/>
                </a:solidFill>
                <a:latin typeface="Nunito"/>
                <a:ea typeface="Nunito"/>
                <a:cs typeface="Nunito"/>
                <a:sym typeface="Nunito"/>
                <a:hlinkClick r:id="rId10"/>
              </a:rPr>
              <a:t>https://bit.ly/2EgRecs</a:t>
            </a:r>
            <a:r>
              <a:rPr lang="en" sz="800">
                <a:solidFill>
                  <a:schemeClr val="dk2"/>
                </a:solidFill>
                <a:latin typeface="Nunito"/>
                <a:ea typeface="Nunito"/>
                <a:cs typeface="Nunito"/>
                <a:sym typeface="Nunito"/>
              </a:rPr>
              <a:t> (Slide 5)</a:t>
            </a:r>
            <a:endParaRPr sz="800">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9" name="Shape 1079"/>
        <p:cNvGrpSpPr/>
        <p:nvPr/>
      </p:nvGrpSpPr>
      <p:grpSpPr>
        <a:xfrm>
          <a:off x="0" y="0"/>
          <a:ext cx="0" cy="0"/>
          <a:chOff x="0" y="0"/>
          <a:chExt cx="0" cy="0"/>
        </a:xfrm>
      </p:grpSpPr>
      <p:sp>
        <p:nvSpPr>
          <p:cNvPr id="1080" name="Google Shape;1080;p74"/>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Chatbot Developer:</a:t>
            </a:r>
            <a:endParaRPr b="1" sz="2800">
              <a:solidFill>
                <a:srgbClr val="1D7E74"/>
              </a:solidFill>
              <a:latin typeface="Nunito"/>
              <a:ea typeface="Nunito"/>
              <a:cs typeface="Nunito"/>
              <a:sym typeface="Nunito"/>
            </a:endParaRPr>
          </a:p>
        </p:txBody>
      </p:sp>
      <p:graphicFrame>
        <p:nvGraphicFramePr>
          <p:cNvPr id="1081" name="Google Shape;1081;p74"/>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chatbot developer, I want a database which will support advanced data types not supported by regular text based JSON in MySQL drivers so that I can effectively store records of communications with the clients efficiently. ”</a:t>
                      </a:r>
                      <a:r>
                        <a:rPr lang="en" sz="800">
                          <a:latin typeface="Nunito"/>
                          <a:ea typeface="Nunito"/>
                          <a:cs typeface="Nunito"/>
                          <a:sym typeface="Nunito"/>
                        </a:rPr>
                        <a:t>54</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support Binary supported JSON (BSON) format.</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chatbot developer, I want a database which offers schema validation based on JSON schema IETF standard so as a developer I can enforce a prescribed data structure for each mongodb collection to streamline data collected from our chatbot.”</a:t>
                      </a:r>
                      <a:r>
                        <a:rPr lang="en" sz="800">
                          <a:latin typeface="Nunito"/>
                          <a:ea typeface="Nunito"/>
                          <a:cs typeface="Nunito"/>
                          <a:sym typeface="Nunito"/>
                        </a:rPr>
                        <a:t>55</a:t>
                      </a:r>
                      <a:endParaRPr baseline="30000"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support schema validation based on JSON IETF standard.</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82" name="Google Shape;1082;p74"/>
          <p:cNvSpPr txBox="1"/>
          <p:nvPr/>
        </p:nvSpPr>
        <p:spPr>
          <a:xfrm>
            <a:off x="1219650" y="4560175"/>
            <a:ext cx="7526400" cy="46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800">
                <a:solidFill>
                  <a:srgbClr val="3C4043"/>
                </a:solidFill>
                <a:highlight>
                  <a:srgbClr val="FFFFFF"/>
                </a:highlight>
                <a:latin typeface="Nunito"/>
                <a:ea typeface="Nunito"/>
                <a:cs typeface="Nunito"/>
                <a:sym typeface="Nunito"/>
              </a:rPr>
              <a:t>54. </a:t>
            </a:r>
            <a:r>
              <a:rPr lang="en" sz="800" u="sng">
                <a:solidFill>
                  <a:schemeClr val="hlink"/>
                </a:solidFill>
                <a:highlight>
                  <a:srgbClr val="FFFFFF"/>
                </a:highlight>
                <a:latin typeface="Nunito"/>
                <a:ea typeface="Nunito"/>
                <a:cs typeface="Nunito"/>
                <a:sym typeface="Nunito"/>
                <a:hlinkClick r:id="rId3"/>
              </a:rPr>
              <a:t>https://www.mongodb.com/compare/mongodb-mysql</a:t>
            </a:r>
            <a:endParaRPr sz="8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800">
                <a:solidFill>
                  <a:srgbClr val="3C4043"/>
                </a:solidFill>
                <a:highlight>
                  <a:srgbClr val="FFFFFF"/>
                </a:highlight>
                <a:latin typeface="Nunito"/>
                <a:ea typeface="Nunito"/>
                <a:cs typeface="Nunito"/>
                <a:sym typeface="Nunito"/>
              </a:rPr>
              <a:t>55. </a:t>
            </a:r>
            <a:r>
              <a:rPr lang="en" sz="800" u="sng">
                <a:solidFill>
                  <a:schemeClr val="hlink"/>
                </a:solidFill>
                <a:highlight>
                  <a:srgbClr val="FFFFFF"/>
                </a:highlight>
                <a:latin typeface="Nunito"/>
                <a:ea typeface="Nunito"/>
                <a:cs typeface="Nunito"/>
                <a:sym typeface="Nunito"/>
                <a:hlinkClick r:id="rId4"/>
              </a:rPr>
              <a:t>https://www.mongodb.com/compare/mongodb-mysql</a:t>
            </a:r>
            <a:endParaRPr sz="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75"/>
          <p:cNvSpPr txBox="1"/>
          <p:nvPr>
            <p:ph type="title"/>
          </p:nvPr>
        </p:nvSpPr>
        <p:spPr>
          <a:xfrm>
            <a:off x="1303800" y="4943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887E"/>
                </a:solidFill>
              </a:rPr>
              <a:t>User 3: Data Analyst</a:t>
            </a:r>
            <a:endParaRPr>
              <a:solidFill>
                <a:srgbClr val="1F887E"/>
              </a:solidFill>
            </a:endParaRPr>
          </a:p>
        </p:txBody>
      </p:sp>
      <p:sp>
        <p:nvSpPr>
          <p:cNvPr id="1088" name="Google Shape;1088;p75"/>
          <p:cNvSpPr txBox="1"/>
          <p:nvPr>
            <p:ph idx="1" type="body"/>
          </p:nvPr>
        </p:nvSpPr>
        <p:spPr>
          <a:xfrm>
            <a:off x="1303800" y="1378550"/>
            <a:ext cx="6979200" cy="3153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b="1" lang="en" sz="2400">
                <a:solidFill>
                  <a:srgbClr val="CC4125"/>
                </a:solidFill>
              </a:rPr>
              <a:t>EPIC</a:t>
            </a:r>
            <a:endParaRPr b="1" sz="2400">
              <a:solidFill>
                <a:srgbClr val="CC4125"/>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lang="en" sz="1800">
                <a:solidFill>
                  <a:srgbClr val="000000"/>
                </a:solidFill>
              </a:rPr>
              <a:t>“As a data analyst, I want a database which will support historical data </a:t>
            </a:r>
            <a:r>
              <a:rPr lang="en" sz="1800">
                <a:solidFill>
                  <a:srgbClr val="000000"/>
                </a:solidFill>
              </a:rPr>
              <a:t>storage, sourced from diverse platforms,</a:t>
            </a:r>
            <a:r>
              <a:rPr lang="en" sz="1800">
                <a:solidFill>
                  <a:srgbClr val="000000"/>
                </a:solidFill>
              </a:rPr>
              <a:t> so that I can analyze the patterns and trends in customer behavior to help the management take informed decisions.”</a:t>
            </a:r>
            <a:endParaRPr b="1"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spcBef>
                <a:spcPts val="0"/>
              </a:spcBef>
              <a:spcAft>
                <a:spcPts val="1600"/>
              </a:spcAft>
              <a:buNone/>
            </a:pPr>
            <a:r>
              <a:t/>
            </a:r>
            <a:endParaRPr sz="1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76"/>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Data Analyst:</a:t>
            </a:r>
            <a:endParaRPr b="1" sz="2800">
              <a:solidFill>
                <a:srgbClr val="1D7E74"/>
              </a:solidFill>
              <a:latin typeface="Nunito"/>
              <a:ea typeface="Nunito"/>
              <a:cs typeface="Nunito"/>
              <a:sym typeface="Nunito"/>
            </a:endParaRPr>
          </a:p>
        </p:txBody>
      </p:sp>
      <p:graphicFrame>
        <p:nvGraphicFramePr>
          <p:cNvPr id="1094" name="Google Shape;1094;p76"/>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data analyst, I want a database which will support complex query aggregations, so that I can unlock the value in structured, semi-structured and unstructured data.” </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solution should minimally support different types of queries such as key-value, range, geo-spatial, text-search, aggregation framework and mapreduce queries. </a:t>
                      </a:r>
                      <a:r>
                        <a:rPr lang="en" sz="800">
                          <a:latin typeface="Nunito"/>
                          <a:ea typeface="Nunito"/>
                          <a:cs typeface="Nunito"/>
                          <a:sym typeface="Nunito"/>
                        </a:rPr>
                        <a:t>56</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 analyst, I want a database which will support </a:t>
                      </a:r>
                      <a:r>
                        <a:rPr lang="en" sz="1200">
                          <a:latin typeface="Nunito"/>
                          <a:ea typeface="Nunito"/>
                          <a:cs typeface="Nunito"/>
                          <a:sym typeface="Nunito"/>
                        </a:rPr>
                        <a:t>indexing procedures and has a storage engine which compresses indexes to mitigate their associated overhead </a:t>
                      </a:r>
                      <a:r>
                        <a:rPr lang="en" sz="1200">
                          <a:latin typeface="Nunito"/>
                          <a:ea typeface="Nunito"/>
                          <a:cs typeface="Nunito"/>
                          <a:sym typeface="Nunito"/>
                        </a:rPr>
                        <a:t>so that I can retrieve and analyze the data with minimal latency.”</a:t>
                      </a:r>
                      <a:endParaRPr baseline="30000"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support unique, </a:t>
                      </a:r>
                      <a:r>
                        <a:rPr lang="en" sz="1200">
                          <a:latin typeface="Nunito"/>
                          <a:ea typeface="Nunito"/>
                          <a:cs typeface="Nunito"/>
                          <a:sym typeface="Nunito"/>
                        </a:rPr>
                        <a:t>compound</a:t>
                      </a:r>
                      <a:r>
                        <a:rPr lang="en" sz="1200">
                          <a:latin typeface="Nunito"/>
                          <a:ea typeface="Nunito"/>
                          <a:cs typeface="Nunito"/>
                          <a:sym typeface="Nunito"/>
                        </a:rPr>
                        <a:t>, array, time-to-live, geo-spatial, partial, sparse and text-search indexing and has an optimized storage engine which compresses indexes. </a:t>
                      </a:r>
                      <a:r>
                        <a:rPr lang="en" sz="800">
                          <a:latin typeface="Nunito"/>
                          <a:ea typeface="Nunito"/>
                          <a:cs typeface="Nunito"/>
                          <a:sym typeface="Nunito"/>
                        </a:rPr>
                        <a:t>57</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095" name="Google Shape;1095;p76"/>
          <p:cNvSpPr txBox="1"/>
          <p:nvPr/>
        </p:nvSpPr>
        <p:spPr>
          <a:xfrm>
            <a:off x="1219650" y="4560175"/>
            <a:ext cx="7526400" cy="46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800">
                <a:solidFill>
                  <a:srgbClr val="3C4043"/>
                </a:solidFill>
                <a:highlight>
                  <a:srgbClr val="FFFFFF"/>
                </a:highlight>
                <a:latin typeface="Nunito"/>
                <a:ea typeface="Nunito"/>
                <a:cs typeface="Nunito"/>
                <a:sym typeface="Nunito"/>
              </a:rPr>
              <a:t>56. </a:t>
            </a:r>
            <a:r>
              <a:rPr lang="en" sz="800">
                <a:solidFill>
                  <a:srgbClr val="3C4043"/>
                </a:solidFill>
                <a:highlight>
                  <a:srgbClr val="FFFFFF"/>
                </a:highlight>
                <a:latin typeface="Nunito"/>
                <a:ea typeface="Nunito"/>
                <a:cs typeface="Nunito"/>
                <a:sym typeface="Nunito"/>
              </a:rPr>
              <a:t>.</a:t>
            </a:r>
            <a:r>
              <a:rPr lang="en" sz="800" u="sng">
                <a:solidFill>
                  <a:schemeClr val="hlink"/>
                </a:solidFill>
                <a:highlight>
                  <a:srgbClr val="FFFFFF"/>
                </a:highlight>
                <a:latin typeface="Roboto"/>
                <a:ea typeface="Roboto"/>
                <a:cs typeface="Roboto"/>
                <a:sym typeface="Roboto"/>
                <a:hlinkClick r:id="rId3"/>
              </a:rPr>
              <a:t>https://jira.mongodb.org/secure/attachment/.../MongoDB_Architecture_Guide.pdf</a:t>
            </a:r>
            <a:endParaRPr sz="800">
              <a:latin typeface="Nunito"/>
              <a:ea typeface="Nunito"/>
              <a:cs typeface="Nunito"/>
              <a:sym typeface="Nunito"/>
            </a:endParaRPr>
          </a:p>
          <a:p>
            <a:pPr indent="0" lvl="0" marL="0" rtl="0" algn="l">
              <a:lnSpc>
                <a:spcPct val="115000"/>
              </a:lnSpc>
              <a:spcBef>
                <a:spcPts val="0"/>
              </a:spcBef>
              <a:spcAft>
                <a:spcPts val="0"/>
              </a:spcAft>
              <a:buNone/>
            </a:pPr>
            <a:r>
              <a:rPr lang="en" sz="800">
                <a:solidFill>
                  <a:srgbClr val="3C4043"/>
                </a:solidFill>
                <a:highlight>
                  <a:srgbClr val="FFFFFF"/>
                </a:highlight>
                <a:latin typeface="Nunito"/>
                <a:ea typeface="Nunito"/>
                <a:cs typeface="Nunito"/>
                <a:sym typeface="Nunito"/>
              </a:rPr>
              <a:t>57.  </a:t>
            </a:r>
            <a:r>
              <a:rPr lang="en" sz="800" u="sng">
                <a:solidFill>
                  <a:schemeClr val="hlink"/>
                </a:solidFill>
                <a:highlight>
                  <a:srgbClr val="FFFFFF"/>
                </a:highlight>
                <a:latin typeface="Roboto"/>
                <a:ea typeface="Roboto"/>
                <a:cs typeface="Roboto"/>
                <a:sym typeface="Roboto"/>
                <a:hlinkClick r:id="rId4"/>
              </a:rPr>
              <a:t>https://jira.mongodb.org/secure/attachment/.../MongoDB_Architecture_Guide.pdf</a:t>
            </a:r>
            <a:endParaRPr sz="800">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77"/>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Data Analyst:</a:t>
            </a:r>
            <a:endParaRPr b="1" sz="2800">
              <a:solidFill>
                <a:srgbClr val="1D7E74"/>
              </a:solidFill>
              <a:latin typeface="Nunito"/>
              <a:ea typeface="Nunito"/>
              <a:cs typeface="Nunito"/>
              <a:sym typeface="Nunito"/>
            </a:endParaRPr>
          </a:p>
        </p:txBody>
      </p:sp>
      <p:graphicFrame>
        <p:nvGraphicFramePr>
          <p:cNvPr id="1101" name="Google Shape;1101;p77"/>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data analyst, I want a database which will support downstream tools for visualizing and analyzing real-time performance metrics, so that I can effectively present my insights.”</a:t>
                      </a:r>
                      <a:endParaRPr sz="1200">
                        <a:latin typeface="Nunito"/>
                        <a:ea typeface="Nunito"/>
                        <a:cs typeface="Nunito"/>
                        <a:sym typeface="Nunito"/>
                      </a:endParaRPr>
                    </a:p>
                    <a:p>
                      <a:pPr indent="0" lvl="0" marL="0" rtl="0" algn="l">
                        <a:lnSpc>
                          <a:spcPct val="115000"/>
                        </a:lnSpc>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have a downstream visualization tool support to informative dashboard creation and to reduce the data refresh lag time to no more than 15 mins.</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data analyst, I want a database which supports concurrent user queries, so that database </a:t>
                      </a:r>
                      <a:r>
                        <a:rPr lang="en" sz="1200">
                          <a:latin typeface="Nunito"/>
                          <a:ea typeface="Nunito"/>
                          <a:cs typeface="Nunito"/>
                          <a:sym typeface="Nunito"/>
                        </a:rPr>
                        <a:t>write queues are reduced while maintaining the data integrity.”</a:t>
                      </a:r>
                      <a:r>
                        <a:rPr lang="en" sz="800">
                          <a:latin typeface="Nunito"/>
                          <a:ea typeface="Nunito"/>
                          <a:cs typeface="Nunito"/>
                          <a:sym typeface="Nunito"/>
                        </a:rPr>
                        <a:t>58</a:t>
                      </a:r>
                      <a:endParaRPr baseline="30000"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use multi-granularity locking system that allows operations to lock at global database or collection level allowing individual storage engines to implement their own concurrency control below the collection level.</a:t>
                      </a:r>
                      <a:r>
                        <a:rPr lang="en" sz="800">
                          <a:latin typeface="Nunito"/>
                          <a:ea typeface="Nunito"/>
                          <a:cs typeface="Nunito"/>
                          <a:sym typeface="Nunito"/>
                        </a:rPr>
                        <a:t>58</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102" name="Google Shape;1102;p77"/>
          <p:cNvSpPr txBox="1"/>
          <p:nvPr/>
        </p:nvSpPr>
        <p:spPr>
          <a:xfrm>
            <a:off x="1224750" y="4548600"/>
            <a:ext cx="7526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C4043"/>
                </a:solidFill>
                <a:highlight>
                  <a:srgbClr val="FFFFFF"/>
                </a:highlight>
                <a:latin typeface="Nunito"/>
                <a:ea typeface="Nunito"/>
                <a:cs typeface="Nunito"/>
                <a:sym typeface="Nunito"/>
              </a:rPr>
              <a:t>58</a:t>
            </a:r>
            <a:r>
              <a:rPr lang="en" sz="800">
                <a:solidFill>
                  <a:srgbClr val="3C4043"/>
                </a:solidFill>
                <a:highlight>
                  <a:srgbClr val="FFFFFF"/>
                </a:highlight>
                <a:latin typeface="Nunito"/>
                <a:ea typeface="Nunito"/>
                <a:cs typeface="Nunito"/>
                <a:sym typeface="Nunito"/>
              </a:rPr>
              <a:t>. </a:t>
            </a:r>
            <a:r>
              <a:rPr lang="en" sz="800" u="sng">
                <a:solidFill>
                  <a:schemeClr val="hlink"/>
                </a:solidFill>
                <a:latin typeface="Roboto"/>
                <a:ea typeface="Roboto"/>
                <a:cs typeface="Roboto"/>
                <a:sym typeface="Roboto"/>
                <a:hlinkClick r:id="rId3"/>
              </a:rPr>
              <a:t>https://docs.mongodb.com/manual/faq/concurrency/</a:t>
            </a:r>
            <a:endParaRPr sz="800">
              <a:solidFill>
                <a:srgbClr val="3C4043"/>
              </a:solidFill>
              <a:latin typeface="Nunito"/>
              <a:ea typeface="Nunito"/>
              <a:cs typeface="Nunito"/>
              <a:sym typeface="Nunito"/>
            </a:endParaRPr>
          </a:p>
          <a:p>
            <a:pPr indent="0" lvl="0" marL="0" rtl="0" algn="l">
              <a:spcBef>
                <a:spcPts val="0"/>
              </a:spcBef>
              <a:spcAft>
                <a:spcPts val="0"/>
              </a:spcAft>
              <a:buNone/>
            </a:pPr>
            <a:r>
              <a:t/>
            </a:r>
            <a:endParaRPr sz="800">
              <a:solidFill>
                <a:srgbClr val="3C4043"/>
              </a:solidFill>
              <a:latin typeface="Roboto"/>
              <a:ea typeface="Roboto"/>
              <a:cs typeface="Roboto"/>
              <a:sym typeface="Roboto"/>
            </a:endParaRPr>
          </a:p>
          <a:p>
            <a:pPr indent="0" lvl="0" marL="152400" marR="152400" rtl="0" algn="l">
              <a:lnSpc>
                <a:spcPct val="115000"/>
              </a:lnSpc>
              <a:spcBef>
                <a:spcPts val="0"/>
              </a:spcBef>
              <a:spcAft>
                <a:spcPts val="0"/>
              </a:spcAft>
              <a:buClr>
                <a:srgbClr val="000000"/>
              </a:buClr>
              <a:buSzPts val="1100"/>
              <a:buFont typeface="Arial"/>
              <a:buNone/>
            </a:pPr>
            <a:r>
              <a:t/>
            </a:r>
            <a:endParaRPr sz="800">
              <a:solidFill>
                <a:srgbClr val="3C4043"/>
              </a:solidFill>
              <a:latin typeface="Roboto"/>
              <a:ea typeface="Roboto"/>
              <a:cs typeface="Roboto"/>
              <a:sym typeface="Roboto"/>
            </a:endParaRPr>
          </a:p>
          <a:p>
            <a:pPr indent="0" lvl="0" marL="0" rtl="0" algn="l">
              <a:spcBef>
                <a:spcPts val="0"/>
              </a:spcBef>
              <a:spcAft>
                <a:spcPts val="0"/>
              </a:spcAft>
              <a:buNone/>
            </a:pPr>
            <a:r>
              <a:t/>
            </a:r>
            <a:endParaRPr sz="800">
              <a:solidFill>
                <a:srgbClr val="3C4043"/>
              </a:solidFill>
              <a:highlight>
                <a:srgbClr val="FFFFFF"/>
              </a:highlight>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78"/>
          <p:cNvSpPr txBox="1"/>
          <p:nvPr>
            <p:ph type="title"/>
          </p:nvPr>
        </p:nvSpPr>
        <p:spPr>
          <a:xfrm>
            <a:off x="1303800" y="4943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887E"/>
                </a:solidFill>
              </a:rPr>
              <a:t>User 4: Style Manager DBA</a:t>
            </a:r>
            <a:endParaRPr>
              <a:solidFill>
                <a:srgbClr val="1F887E"/>
              </a:solidFill>
            </a:endParaRPr>
          </a:p>
        </p:txBody>
      </p:sp>
      <p:sp>
        <p:nvSpPr>
          <p:cNvPr id="1108" name="Google Shape;1108;p78"/>
          <p:cNvSpPr txBox="1"/>
          <p:nvPr>
            <p:ph idx="1" type="body"/>
          </p:nvPr>
        </p:nvSpPr>
        <p:spPr>
          <a:xfrm>
            <a:off x="1303800" y="1378550"/>
            <a:ext cx="6979200" cy="3153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b="1" lang="en" sz="2400">
                <a:solidFill>
                  <a:srgbClr val="CC4125"/>
                </a:solidFill>
              </a:rPr>
              <a:t>EPIC</a:t>
            </a:r>
            <a:endParaRPr b="1" sz="2400">
              <a:solidFill>
                <a:srgbClr val="CC4125"/>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lang="en" sz="1800">
                <a:solidFill>
                  <a:srgbClr val="000000"/>
                </a:solidFill>
              </a:rPr>
              <a:t>“As a Style Manager DBA, I want a database that enables me to provide Stylists with a one-stop platform to get a 360 degree view of clients, so that they can understand clients better and customize their packages effectively.”</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spcBef>
                <a:spcPts val="0"/>
              </a:spcBef>
              <a:spcAft>
                <a:spcPts val="1600"/>
              </a:spcAft>
              <a:buNone/>
            </a:pPr>
            <a:r>
              <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2" name="Shape 1112"/>
        <p:cNvGrpSpPr/>
        <p:nvPr/>
      </p:nvGrpSpPr>
      <p:grpSpPr>
        <a:xfrm>
          <a:off x="0" y="0"/>
          <a:ext cx="0" cy="0"/>
          <a:chOff x="0" y="0"/>
          <a:chExt cx="0" cy="0"/>
        </a:xfrm>
      </p:grpSpPr>
      <p:sp>
        <p:nvSpPr>
          <p:cNvPr id="1113" name="Google Shape;1113;p79"/>
          <p:cNvSpPr txBox="1"/>
          <p:nvPr/>
        </p:nvSpPr>
        <p:spPr>
          <a:xfrm>
            <a:off x="1144425" y="766650"/>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Stories by Style Manager DBA:</a:t>
            </a:r>
            <a:endParaRPr b="1" sz="2800">
              <a:solidFill>
                <a:srgbClr val="1D7E74"/>
              </a:solidFill>
              <a:latin typeface="Nunito"/>
              <a:ea typeface="Nunito"/>
              <a:cs typeface="Nunito"/>
              <a:sym typeface="Nunito"/>
            </a:endParaRPr>
          </a:p>
        </p:txBody>
      </p:sp>
      <p:graphicFrame>
        <p:nvGraphicFramePr>
          <p:cNvPr id="1114" name="Google Shape;1114;p79"/>
          <p:cNvGraphicFramePr/>
          <p:nvPr/>
        </p:nvGraphicFramePr>
        <p:xfrm>
          <a:off x="1144425" y="136782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“As a style manager DBA, I want a database which can associate style tags to each inventory item in an unstructured format, so that the style matching algorithm can efficiently match inventory to client’s preferences.’’</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200">
                          <a:latin typeface="Nunito"/>
                          <a:ea typeface="Nunito"/>
                          <a:cs typeface="Nunito"/>
                          <a:sym typeface="Nunito"/>
                        </a:rPr>
                        <a:t>The database should support custom order creation with execution time not exceeding 5 seconds.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Nunito"/>
                          <a:ea typeface="Nunito"/>
                          <a:cs typeface="Nunito"/>
                          <a:sym typeface="Nunito"/>
                        </a:rPr>
                        <a:t>“As a style manager DBA, I want a database which will support 360 degree profile creation by pulling the data from varied data sources such as historical customer conversations, client style profile and social media accounts, so that I can provide an one-stop view to the stylist.”</a:t>
                      </a:r>
                      <a:endParaRPr baseline="30000"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Nunito"/>
                          <a:ea typeface="Nunito"/>
                          <a:cs typeface="Nunito"/>
                          <a:sym typeface="Nunito"/>
                        </a:rPr>
                        <a:t>The 360 degree view should help StyleUp achieve return rates of 20% which is 10% below the online retail ecommerce market and it should increase package frequency and package volume by at least 10% </a:t>
                      </a:r>
                      <a:r>
                        <a:rPr lang="en" sz="800">
                          <a:latin typeface="Nunito"/>
                          <a:ea typeface="Nunito"/>
                          <a:cs typeface="Nunito"/>
                          <a:sym typeface="Nunito"/>
                        </a:rPr>
                        <a:t>59</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115" name="Google Shape;1115;p79"/>
          <p:cNvSpPr txBox="1"/>
          <p:nvPr/>
        </p:nvSpPr>
        <p:spPr>
          <a:xfrm>
            <a:off x="1219650" y="4560175"/>
            <a:ext cx="7526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C4043"/>
                </a:solidFill>
                <a:highlight>
                  <a:srgbClr val="FFFFFF"/>
                </a:highlight>
                <a:latin typeface="Nunito"/>
                <a:ea typeface="Nunito"/>
                <a:cs typeface="Nunito"/>
                <a:sym typeface="Nunito"/>
              </a:rPr>
              <a:t>59. </a:t>
            </a:r>
            <a:r>
              <a:rPr lang="en" sz="800" u="sng">
                <a:solidFill>
                  <a:schemeClr val="hlink"/>
                </a:solidFill>
                <a:highlight>
                  <a:srgbClr val="FFFFFF"/>
                </a:highlight>
                <a:latin typeface="Roboto"/>
                <a:ea typeface="Roboto"/>
                <a:cs typeface="Roboto"/>
                <a:sym typeface="Roboto"/>
                <a:hlinkClick r:id="rId3"/>
              </a:rPr>
              <a:t>https://www.cnbc.com/2016/12/16/a-260-billion-ticking-time-bomb-the-costly-business-of-retail-returns.html</a:t>
            </a:r>
            <a:endParaRPr sz="800">
              <a:solidFill>
                <a:srgbClr val="3C4043"/>
              </a:solidFill>
              <a:latin typeface="Roboto"/>
              <a:ea typeface="Roboto"/>
              <a:cs typeface="Roboto"/>
              <a:sym typeface="Roboto"/>
            </a:endParaRPr>
          </a:p>
          <a:p>
            <a:pPr indent="0" lvl="0" marL="152400" marR="152400" rtl="0" algn="l">
              <a:lnSpc>
                <a:spcPct val="115000"/>
              </a:lnSpc>
              <a:spcBef>
                <a:spcPts val="0"/>
              </a:spcBef>
              <a:spcAft>
                <a:spcPts val="0"/>
              </a:spcAft>
              <a:buNone/>
            </a:pPr>
            <a:r>
              <a:t/>
            </a:r>
            <a:endParaRPr sz="800">
              <a:solidFill>
                <a:srgbClr val="3C4043"/>
              </a:solidFill>
              <a:latin typeface="Roboto"/>
              <a:ea typeface="Roboto"/>
              <a:cs typeface="Roboto"/>
              <a:sym typeface="Roboto"/>
            </a:endParaRPr>
          </a:p>
          <a:p>
            <a:pPr indent="0" lvl="0" marL="0" rtl="0" algn="l">
              <a:spcBef>
                <a:spcPts val="0"/>
              </a:spcBef>
              <a:spcAft>
                <a:spcPts val="0"/>
              </a:spcAft>
              <a:buNone/>
            </a:pPr>
            <a:r>
              <a:t/>
            </a:r>
            <a:endParaRPr sz="800">
              <a:solidFill>
                <a:srgbClr val="3C4043"/>
              </a:solidFill>
              <a:highlight>
                <a:srgbClr val="FFFFFF"/>
              </a:highlight>
              <a:latin typeface="Nunito"/>
              <a:ea typeface="Nunito"/>
              <a:cs typeface="Nunito"/>
              <a:sym typeface="Nuni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9" name="Shape 1119"/>
        <p:cNvGrpSpPr/>
        <p:nvPr/>
      </p:nvGrpSpPr>
      <p:grpSpPr>
        <a:xfrm>
          <a:off x="0" y="0"/>
          <a:ext cx="0" cy="0"/>
          <a:chOff x="0" y="0"/>
          <a:chExt cx="0" cy="0"/>
        </a:xfrm>
      </p:grpSpPr>
      <p:sp>
        <p:nvSpPr>
          <p:cNvPr id="1120" name="Google Shape;1120;p80"/>
          <p:cNvSpPr txBox="1"/>
          <p:nvPr>
            <p:ph type="title"/>
          </p:nvPr>
        </p:nvSpPr>
        <p:spPr>
          <a:xfrm>
            <a:off x="1303800" y="4943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887E"/>
                </a:solidFill>
              </a:rPr>
              <a:t>User 5: Brand Manager</a:t>
            </a:r>
            <a:endParaRPr>
              <a:solidFill>
                <a:srgbClr val="1F887E"/>
              </a:solidFill>
            </a:endParaRPr>
          </a:p>
        </p:txBody>
      </p:sp>
      <p:sp>
        <p:nvSpPr>
          <p:cNvPr id="1121" name="Google Shape;1121;p80"/>
          <p:cNvSpPr txBox="1"/>
          <p:nvPr>
            <p:ph idx="1" type="body"/>
          </p:nvPr>
        </p:nvSpPr>
        <p:spPr>
          <a:xfrm>
            <a:off x="1303800" y="1378550"/>
            <a:ext cx="6979200" cy="3153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b="1" lang="en" sz="2400">
                <a:solidFill>
                  <a:srgbClr val="CC4125"/>
                </a:solidFill>
              </a:rPr>
              <a:t>EPIC</a:t>
            </a:r>
            <a:endParaRPr b="1" sz="2400">
              <a:solidFill>
                <a:srgbClr val="CC4125"/>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lang="en" sz="1800">
                <a:solidFill>
                  <a:srgbClr val="000000"/>
                </a:solidFill>
              </a:rPr>
              <a:t>“As a brand manager, I want to view current &amp; historical customer feedback on all the brands, so that I can analyze the performance of each brand.”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spcBef>
                <a:spcPts val="0"/>
              </a:spcBef>
              <a:spcAft>
                <a:spcPts val="1600"/>
              </a:spcAft>
              <a:buNone/>
            </a:pPr>
            <a:r>
              <a:t/>
            </a:r>
            <a:endParaRPr sz="18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5" name="Shape 1125"/>
        <p:cNvGrpSpPr/>
        <p:nvPr/>
      </p:nvGrpSpPr>
      <p:grpSpPr>
        <a:xfrm>
          <a:off x="0" y="0"/>
          <a:ext cx="0" cy="0"/>
          <a:chOff x="0" y="0"/>
          <a:chExt cx="0" cy="0"/>
        </a:xfrm>
      </p:grpSpPr>
      <p:sp>
        <p:nvSpPr>
          <p:cNvPr id="1126" name="Google Shape;1126;p81"/>
          <p:cNvSpPr txBox="1"/>
          <p:nvPr/>
        </p:nvSpPr>
        <p:spPr>
          <a:xfrm>
            <a:off x="1144425" y="746575"/>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Brand Manager:</a:t>
            </a:r>
            <a:endParaRPr b="1" sz="2800">
              <a:solidFill>
                <a:srgbClr val="1D7E74"/>
              </a:solidFill>
              <a:latin typeface="Nunito"/>
              <a:ea typeface="Nunito"/>
              <a:cs typeface="Nunito"/>
              <a:sym typeface="Nunito"/>
            </a:endParaRPr>
          </a:p>
        </p:txBody>
      </p:sp>
      <p:graphicFrame>
        <p:nvGraphicFramePr>
          <p:cNvPr id="1127" name="Google Shape;1127;p81"/>
          <p:cNvGraphicFramePr/>
          <p:nvPr/>
        </p:nvGraphicFramePr>
        <p:xfrm>
          <a:off x="1144425" y="1288400"/>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sz="1200">
                          <a:latin typeface="Nunito"/>
                          <a:ea typeface="Nunito"/>
                          <a:cs typeface="Nunito"/>
                          <a:sym typeface="Nunito"/>
                        </a:rPr>
                        <a:t>“As a brand manager, I want the database to schedule a periodic report by summarizing current and historical customer feedback associated with each brand stored as a separate document and integrated with the chatbot module, so that I can </a:t>
                      </a:r>
                      <a:r>
                        <a:rPr lang="en" sz="1200">
                          <a:latin typeface="Nunito"/>
                          <a:ea typeface="Nunito"/>
                          <a:cs typeface="Nunito"/>
                          <a:sym typeface="Nunito"/>
                        </a:rPr>
                        <a:t>efficiently</a:t>
                      </a:r>
                      <a:r>
                        <a:rPr lang="en" sz="1200">
                          <a:latin typeface="Nunito"/>
                          <a:ea typeface="Nunito"/>
                          <a:cs typeface="Nunito"/>
                          <a:sym typeface="Nunito"/>
                        </a:rPr>
                        <a:t> monitor each brand’s performance</a:t>
                      </a:r>
                      <a:endParaRPr sz="1200">
                        <a:latin typeface="Nunito"/>
                        <a:ea typeface="Nunito"/>
                        <a:cs typeface="Nunito"/>
                        <a:sym typeface="Nunito"/>
                      </a:endParaRPr>
                    </a:p>
                    <a:p>
                      <a:pPr indent="0" lvl="0" marL="0" rtl="0" algn="just">
                        <a:spcBef>
                          <a:spcPts val="0"/>
                        </a:spcBef>
                        <a:spcAft>
                          <a:spcPts val="0"/>
                        </a:spcAft>
                        <a:buNone/>
                      </a:pPr>
                      <a:r>
                        <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Nunito"/>
                          <a:ea typeface="Nunito"/>
                          <a:cs typeface="Nunito"/>
                          <a:sym typeface="Nunito"/>
                        </a:rPr>
                        <a:t>The analytics module should help StyleUp to generate and analyze meaningful reports from historical data which would help the team to make informed decisions. This should help us achieve merchandise turnover rate of 3 vs industry average of 3.91 </a:t>
                      </a:r>
                      <a:r>
                        <a:rPr lang="en" sz="800">
                          <a:latin typeface="Nunito"/>
                          <a:ea typeface="Nunito"/>
                          <a:cs typeface="Nunito"/>
                          <a:sym typeface="Nunito"/>
                        </a:rPr>
                        <a:t>60</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sz="1200">
                          <a:latin typeface="Nunito"/>
                          <a:ea typeface="Nunito"/>
                          <a:cs typeface="Nunito"/>
                          <a:sym typeface="Nunito"/>
                        </a:rPr>
                        <a:t>“As a brand manager, I want the database to store data and customer sentiment from each prospective partner brand’s social media accounts as a separate document and monitor a brand’s merchandise turnover rate, so that I can try to include them as our brand partners if they’re not already.”</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Nunito"/>
                          <a:ea typeface="Nunito"/>
                          <a:cs typeface="Nunito"/>
                          <a:sym typeface="Nunito"/>
                        </a:rPr>
                        <a:t>The analytics module should help StyleUp to generate meaningful reports on customer’s preferred brands, so that brand managers can take further steps to include those brands at StyleUp based on their demand and popularity. We should constantly phase out/review/substitute  brands with merchandise </a:t>
                      </a:r>
                      <a:r>
                        <a:rPr lang="en" sz="1200">
                          <a:latin typeface="Nunito"/>
                          <a:ea typeface="Nunito"/>
                          <a:cs typeface="Nunito"/>
                          <a:sym typeface="Nunito"/>
                        </a:rPr>
                        <a:t>turnover rate of more than 4.</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128" name="Google Shape;1128;p81"/>
          <p:cNvSpPr txBox="1"/>
          <p:nvPr/>
        </p:nvSpPr>
        <p:spPr>
          <a:xfrm>
            <a:off x="1219650" y="4560175"/>
            <a:ext cx="7526400" cy="4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3C4043"/>
                </a:solidFill>
                <a:highlight>
                  <a:srgbClr val="FFFFFF"/>
                </a:highlight>
                <a:latin typeface="Nunito"/>
                <a:ea typeface="Nunito"/>
                <a:cs typeface="Nunito"/>
                <a:sym typeface="Nunito"/>
              </a:rPr>
              <a:t>60</a:t>
            </a:r>
            <a:r>
              <a:rPr lang="en" sz="800">
                <a:solidFill>
                  <a:srgbClr val="3C4043"/>
                </a:solidFill>
                <a:highlight>
                  <a:srgbClr val="FFFFFF"/>
                </a:highlight>
                <a:latin typeface="Nunito"/>
                <a:ea typeface="Nunito"/>
                <a:cs typeface="Nunito"/>
                <a:sym typeface="Nunito"/>
              </a:rPr>
              <a:t>. </a:t>
            </a:r>
            <a:r>
              <a:rPr lang="en" sz="800" u="sng">
                <a:solidFill>
                  <a:schemeClr val="hlink"/>
                </a:solidFill>
                <a:highlight>
                  <a:srgbClr val="FFFFFF"/>
                </a:highlight>
                <a:latin typeface="Nunito"/>
                <a:ea typeface="Nunito"/>
                <a:cs typeface="Nunito"/>
                <a:sym typeface="Nunito"/>
                <a:hlinkClick r:id="rId3"/>
              </a:rPr>
              <a:t>https://smallbusiness.chron.com/average-merchandise-turnover-clothing-stores-18292.html</a:t>
            </a:r>
            <a:endParaRPr sz="800">
              <a:solidFill>
                <a:srgbClr val="3C4043"/>
              </a:solidFill>
              <a:latin typeface="Roboto"/>
              <a:ea typeface="Roboto"/>
              <a:cs typeface="Roboto"/>
              <a:sym typeface="Roboto"/>
            </a:endParaRPr>
          </a:p>
          <a:p>
            <a:pPr indent="0" lvl="0" marL="0" rtl="0" algn="l">
              <a:spcBef>
                <a:spcPts val="0"/>
              </a:spcBef>
              <a:spcAft>
                <a:spcPts val="0"/>
              </a:spcAft>
              <a:buNone/>
            </a:pPr>
            <a:r>
              <a:t/>
            </a:r>
            <a:endParaRPr sz="800">
              <a:solidFill>
                <a:srgbClr val="3C4043"/>
              </a:solidFill>
              <a:latin typeface="Roboto"/>
              <a:ea typeface="Roboto"/>
              <a:cs typeface="Roboto"/>
              <a:sym typeface="Roboto"/>
            </a:endParaRPr>
          </a:p>
          <a:p>
            <a:pPr indent="0" lvl="0" marL="152400" marR="152400" rtl="0" algn="l">
              <a:lnSpc>
                <a:spcPct val="115000"/>
              </a:lnSpc>
              <a:spcBef>
                <a:spcPts val="0"/>
              </a:spcBef>
              <a:spcAft>
                <a:spcPts val="0"/>
              </a:spcAft>
              <a:buNone/>
            </a:pPr>
            <a:r>
              <a:t/>
            </a:r>
            <a:endParaRPr sz="800">
              <a:solidFill>
                <a:srgbClr val="3C4043"/>
              </a:solidFill>
              <a:latin typeface="Roboto"/>
              <a:ea typeface="Roboto"/>
              <a:cs typeface="Roboto"/>
              <a:sym typeface="Roboto"/>
            </a:endParaRPr>
          </a:p>
          <a:p>
            <a:pPr indent="0" lvl="0" marL="0" rtl="0" algn="l">
              <a:spcBef>
                <a:spcPts val="0"/>
              </a:spcBef>
              <a:spcAft>
                <a:spcPts val="0"/>
              </a:spcAft>
              <a:buNone/>
            </a:pPr>
            <a:r>
              <a:t/>
            </a:r>
            <a:endParaRPr sz="800">
              <a:solidFill>
                <a:srgbClr val="3C4043"/>
              </a:solidFill>
              <a:highlight>
                <a:srgbClr val="FFFFFF"/>
              </a:highlight>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2" name="Shape 1132"/>
        <p:cNvGrpSpPr/>
        <p:nvPr/>
      </p:nvGrpSpPr>
      <p:grpSpPr>
        <a:xfrm>
          <a:off x="0" y="0"/>
          <a:ext cx="0" cy="0"/>
          <a:chOff x="0" y="0"/>
          <a:chExt cx="0" cy="0"/>
        </a:xfrm>
      </p:grpSpPr>
      <p:sp>
        <p:nvSpPr>
          <p:cNvPr id="1133" name="Google Shape;1133;p82"/>
          <p:cNvSpPr txBox="1"/>
          <p:nvPr>
            <p:ph type="title"/>
          </p:nvPr>
        </p:nvSpPr>
        <p:spPr>
          <a:xfrm>
            <a:off x="1303800" y="4943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F887E"/>
                </a:solidFill>
              </a:rPr>
              <a:t>User 6: Customer Relationship Manager</a:t>
            </a:r>
            <a:endParaRPr>
              <a:solidFill>
                <a:srgbClr val="1F887E"/>
              </a:solidFill>
            </a:endParaRPr>
          </a:p>
        </p:txBody>
      </p:sp>
      <p:sp>
        <p:nvSpPr>
          <p:cNvPr id="1134" name="Google Shape;1134;p82"/>
          <p:cNvSpPr txBox="1"/>
          <p:nvPr>
            <p:ph idx="1" type="body"/>
          </p:nvPr>
        </p:nvSpPr>
        <p:spPr>
          <a:xfrm>
            <a:off x="1303800" y="1378550"/>
            <a:ext cx="6979200" cy="31530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b="1" lang="en" sz="2400">
                <a:solidFill>
                  <a:srgbClr val="CC4125"/>
                </a:solidFill>
              </a:rPr>
              <a:t>EPIC</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t/>
            </a:r>
            <a:endParaRPr sz="1800">
              <a:solidFill>
                <a:srgbClr val="000000"/>
              </a:solidFill>
            </a:endParaRPr>
          </a:p>
          <a:p>
            <a:pPr indent="0" lvl="0" marL="0" rtl="0" algn="ctr">
              <a:lnSpc>
                <a:spcPct val="100000"/>
              </a:lnSpc>
              <a:spcBef>
                <a:spcPts val="0"/>
              </a:spcBef>
              <a:spcAft>
                <a:spcPts val="0"/>
              </a:spcAft>
              <a:buNone/>
            </a:pPr>
            <a:r>
              <a:rPr lang="en" sz="1800">
                <a:solidFill>
                  <a:srgbClr val="000000"/>
                </a:solidFill>
              </a:rPr>
              <a:t>“As a customer relationship manager, I want to see what common issues my customers have been facing, so that I can get my team to resolve them for improving customer satisfaction index.”</a:t>
            </a:r>
            <a:endParaRPr sz="1800">
              <a:solidFill>
                <a:srgbClr val="000000"/>
              </a:solidFill>
            </a:endParaRPr>
          </a:p>
          <a:p>
            <a:pPr indent="0" lvl="0" marL="0" rtl="0" algn="ctr">
              <a:spcBef>
                <a:spcPts val="0"/>
              </a:spcBef>
              <a:spcAft>
                <a:spcPts val="1600"/>
              </a:spcAft>
              <a:buNone/>
            </a:pPr>
            <a:r>
              <a:t/>
            </a:r>
            <a:endParaRPr sz="18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8" name="Shape 1138"/>
        <p:cNvGrpSpPr/>
        <p:nvPr/>
      </p:nvGrpSpPr>
      <p:grpSpPr>
        <a:xfrm>
          <a:off x="0" y="0"/>
          <a:ext cx="0" cy="0"/>
          <a:chOff x="0" y="0"/>
          <a:chExt cx="0" cy="0"/>
        </a:xfrm>
      </p:grpSpPr>
      <p:sp>
        <p:nvSpPr>
          <p:cNvPr id="1139" name="Google Shape;1139;p83"/>
          <p:cNvSpPr txBox="1"/>
          <p:nvPr/>
        </p:nvSpPr>
        <p:spPr>
          <a:xfrm>
            <a:off x="1144500" y="630850"/>
            <a:ext cx="7686900" cy="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Customer Relationship Manager:</a:t>
            </a:r>
            <a:endParaRPr b="1" sz="2800">
              <a:solidFill>
                <a:srgbClr val="1D7E74"/>
              </a:solidFill>
              <a:latin typeface="Nunito"/>
              <a:ea typeface="Nunito"/>
              <a:cs typeface="Nunito"/>
              <a:sym typeface="Nunito"/>
            </a:endParaRPr>
          </a:p>
        </p:txBody>
      </p:sp>
      <p:graphicFrame>
        <p:nvGraphicFramePr>
          <p:cNvPr id="1140" name="Google Shape;1140;p83"/>
          <p:cNvGraphicFramePr/>
          <p:nvPr/>
        </p:nvGraphicFramePr>
        <p:xfrm>
          <a:off x="1144425" y="1634275"/>
          <a:ext cx="3000000" cy="3000000"/>
        </p:xfrm>
        <a:graphic>
          <a:graphicData uri="http://schemas.openxmlformats.org/drawingml/2006/table">
            <a:tbl>
              <a:tblPr>
                <a:noFill/>
                <a:tableStyleId>{BCBA651D-CB07-41CB-B004-CCAE3A851C52}</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sz="1200">
                          <a:latin typeface="Nunito"/>
                          <a:ea typeface="Nunito"/>
                          <a:cs typeface="Nunito"/>
                          <a:sym typeface="Nunito"/>
                        </a:rPr>
                        <a:t>“As a customer relationship manager, I want a database that facilitates the data analyst to develop a dashboard showing common customer complaints and grievance resolution metrics by querying each customer’s chatbot conversation document, </a:t>
                      </a:r>
                      <a:r>
                        <a:rPr lang="en" sz="1200">
                          <a:latin typeface="Nunito"/>
                          <a:ea typeface="Nunito"/>
                          <a:cs typeface="Nunito"/>
                          <a:sym typeface="Nunito"/>
                        </a:rPr>
                        <a:t>so that I can get my team to resolve them for improving customer satisfaction index.”</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Nunito"/>
                          <a:ea typeface="Nunito"/>
                          <a:cs typeface="Nunito"/>
                          <a:sym typeface="Nunito"/>
                        </a:rPr>
                        <a:t>The analytics module which is to be included in StyleUp should help the CRM team to view the common and independant issues across all the customers so that they can be resolved quickly. This should help us improve our CSAT index by at least 25%</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sz="1200">
                          <a:latin typeface="Nunito"/>
                          <a:ea typeface="Nunito"/>
                          <a:cs typeface="Nunito"/>
                          <a:sym typeface="Nunito"/>
                        </a:rPr>
                        <a:t>“As a customer relationship manager, I want a database that can be integrated with the chatbot for my customers to have a medium to interact with us 24x7, so that we are able to help them faster with reduced response waiting time.”</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Nunito"/>
                          <a:ea typeface="Nunito"/>
                          <a:cs typeface="Nunito"/>
                          <a:sym typeface="Nunito"/>
                        </a:rPr>
                        <a:t>The chatbot module in StyleUp should interact with the customers 24x7 and should generate tickets for the registered complaints so that the CRM team can resolve them in time. This should reduce the average </a:t>
                      </a:r>
                      <a:r>
                        <a:rPr lang="en" sz="1200">
                          <a:latin typeface="Nunito"/>
                          <a:ea typeface="Nunito"/>
                          <a:cs typeface="Nunito"/>
                          <a:sym typeface="Nunito"/>
                        </a:rPr>
                        <a:t>grievance</a:t>
                      </a:r>
                      <a:r>
                        <a:rPr lang="en" sz="1200">
                          <a:latin typeface="Nunito"/>
                          <a:ea typeface="Nunito"/>
                          <a:cs typeface="Nunito"/>
                          <a:sym typeface="Nunito"/>
                        </a:rPr>
                        <a:t> resolution time by at least 30%. The database </a:t>
                      </a:r>
                      <a:r>
                        <a:rPr lang="en" sz="1200">
                          <a:latin typeface="Nunito"/>
                          <a:ea typeface="Nunito"/>
                          <a:cs typeface="Nunito"/>
                          <a:sym typeface="Nunito"/>
                        </a:rPr>
                        <a:t>should minimally support system drivers such as python, NodeJS and Java.</a:t>
                      </a:r>
                      <a:r>
                        <a:rPr lang="en" sz="800">
                          <a:latin typeface="Nunito"/>
                          <a:ea typeface="Nunito"/>
                          <a:cs typeface="Nunito"/>
                          <a:sym typeface="Nunito"/>
                        </a:rPr>
                        <a:t>61</a:t>
                      </a:r>
                      <a:endParaRPr sz="12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1141" name="Google Shape;1141;p83"/>
          <p:cNvSpPr txBox="1"/>
          <p:nvPr/>
        </p:nvSpPr>
        <p:spPr>
          <a:xfrm>
            <a:off x="1262700" y="4455150"/>
            <a:ext cx="34986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61.</a:t>
            </a:r>
            <a:r>
              <a:rPr lang="en" sz="800" u="sng">
                <a:solidFill>
                  <a:schemeClr val="accent5"/>
                </a:solidFill>
                <a:highlight>
                  <a:schemeClr val="lt1"/>
                </a:highlight>
                <a:latin typeface="Roboto"/>
                <a:ea typeface="Roboto"/>
                <a:cs typeface="Roboto"/>
                <a:sym typeface="Roboto"/>
                <a:hlinkClick r:id="rId3"/>
              </a:rPr>
              <a:t>https://docs.mongodb.com/ecosystem/drivers/driver-compatibility-reference/</a:t>
            </a:r>
            <a:endParaRPr sz="800">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How do we do it?</a:t>
            </a:r>
            <a:endParaRPr>
              <a:solidFill>
                <a:srgbClr val="1D7E74"/>
              </a:solidFill>
            </a:endParaRPr>
          </a:p>
        </p:txBody>
      </p:sp>
      <p:pic>
        <p:nvPicPr>
          <p:cNvPr id="599" name="Google Shape;599;p30"/>
          <p:cNvPicPr preferRelativeResize="0"/>
          <p:nvPr/>
        </p:nvPicPr>
        <p:blipFill>
          <a:blip r:embed="rId3">
            <a:alphaModFix/>
          </a:blip>
          <a:stretch>
            <a:fillRect/>
          </a:stretch>
        </p:blipFill>
        <p:spPr>
          <a:xfrm>
            <a:off x="0" y="1271025"/>
            <a:ext cx="2240625" cy="2240625"/>
          </a:xfrm>
          <a:prstGeom prst="rect">
            <a:avLst/>
          </a:prstGeom>
          <a:noFill/>
          <a:ln>
            <a:noFill/>
          </a:ln>
        </p:spPr>
      </p:pic>
      <p:sp>
        <p:nvSpPr>
          <p:cNvPr id="600" name="Google Shape;600;p30"/>
          <p:cNvSpPr txBox="1"/>
          <p:nvPr/>
        </p:nvSpPr>
        <p:spPr>
          <a:xfrm>
            <a:off x="74200" y="3563000"/>
            <a:ext cx="2166300" cy="8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Our merchandise is curated from the market, ensuring something for everyone</a:t>
            </a:r>
            <a:endParaRPr>
              <a:latin typeface="Nunito"/>
              <a:ea typeface="Nunito"/>
              <a:cs typeface="Nunito"/>
              <a:sym typeface="Nunito"/>
            </a:endParaRPr>
          </a:p>
        </p:txBody>
      </p:sp>
      <p:sp>
        <p:nvSpPr>
          <p:cNvPr id="601" name="Google Shape;601;p30"/>
          <p:cNvSpPr txBox="1"/>
          <p:nvPr/>
        </p:nvSpPr>
        <p:spPr>
          <a:xfrm>
            <a:off x="6612875" y="1271025"/>
            <a:ext cx="2531100" cy="10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Each client fills out a profile upon signup that’s calibrated to get us the most useful data with the least client effort to capture dimensions and style preferences</a:t>
            </a:r>
            <a:endParaRPr/>
          </a:p>
        </p:txBody>
      </p:sp>
      <p:sp>
        <p:nvSpPr>
          <p:cNvPr id="602" name="Google Shape;602;p30"/>
          <p:cNvSpPr txBox="1"/>
          <p:nvPr/>
        </p:nvSpPr>
        <p:spPr>
          <a:xfrm>
            <a:off x="2824838" y="2483975"/>
            <a:ext cx="3294900" cy="1228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Rich data on both sides of the market, makes StyleUp a matchmaker, connecting clients with styles they love and never would’ve found on their own</a:t>
            </a:r>
            <a:endParaRPr/>
          </a:p>
        </p:txBody>
      </p:sp>
      <p:sp>
        <p:nvSpPr>
          <p:cNvPr id="603" name="Google Shape;603;p30"/>
          <p:cNvSpPr/>
          <p:nvPr/>
        </p:nvSpPr>
        <p:spPr>
          <a:xfrm rot="5400000">
            <a:off x="2457125" y="1579125"/>
            <a:ext cx="649800" cy="1094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0"/>
          <p:cNvSpPr/>
          <p:nvPr/>
        </p:nvSpPr>
        <p:spPr>
          <a:xfrm rot="-5400000">
            <a:off x="5789675" y="3452525"/>
            <a:ext cx="631500" cy="1151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30"/>
          <p:cNvPicPr preferRelativeResize="0"/>
          <p:nvPr/>
        </p:nvPicPr>
        <p:blipFill>
          <a:blip r:embed="rId4">
            <a:alphaModFix/>
          </a:blip>
          <a:stretch>
            <a:fillRect/>
          </a:stretch>
        </p:blipFill>
        <p:spPr>
          <a:xfrm>
            <a:off x="6681125" y="2733950"/>
            <a:ext cx="2310474" cy="2409550"/>
          </a:xfrm>
          <a:prstGeom prst="rect">
            <a:avLst/>
          </a:prstGeom>
          <a:noFill/>
          <a:ln>
            <a:noFill/>
          </a:ln>
        </p:spPr>
      </p:pic>
      <p:sp>
        <p:nvSpPr>
          <p:cNvPr id="606" name="Google Shape;606;p30"/>
          <p:cNvSpPr txBox="1"/>
          <p:nvPr/>
        </p:nvSpPr>
        <p:spPr>
          <a:xfrm>
            <a:off x="2183550" y="1213100"/>
            <a:ext cx="2790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6</a:t>
            </a:r>
            <a:endParaRPr sz="800">
              <a:latin typeface="Nunito"/>
              <a:ea typeface="Nunito"/>
              <a:cs typeface="Nunito"/>
              <a:sym typeface="Nunito"/>
            </a:endParaRPr>
          </a:p>
        </p:txBody>
      </p:sp>
      <p:sp>
        <p:nvSpPr>
          <p:cNvPr id="607" name="Google Shape;607;p30"/>
          <p:cNvSpPr txBox="1"/>
          <p:nvPr/>
        </p:nvSpPr>
        <p:spPr>
          <a:xfrm>
            <a:off x="8734250" y="2596025"/>
            <a:ext cx="339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7</a:t>
            </a:r>
            <a:endParaRPr sz="800">
              <a:latin typeface="Nunito"/>
              <a:ea typeface="Nunito"/>
              <a:cs typeface="Nunito"/>
              <a:sym typeface="Nunito"/>
            </a:endParaRPr>
          </a:p>
        </p:txBody>
      </p:sp>
      <p:sp>
        <p:nvSpPr>
          <p:cNvPr id="608" name="Google Shape;608;p30"/>
          <p:cNvSpPr txBox="1"/>
          <p:nvPr/>
        </p:nvSpPr>
        <p:spPr>
          <a:xfrm>
            <a:off x="74200" y="4690875"/>
            <a:ext cx="55002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6. Brands Image: </a:t>
            </a:r>
            <a:r>
              <a:rPr lang="en" sz="800" u="sng">
                <a:solidFill>
                  <a:schemeClr val="accent5"/>
                </a:solidFill>
                <a:latin typeface="Nunito"/>
                <a:ea typeface="Nunito"/>
                <a:cs typeface="Nunito"/>
                <a:sym typeface="Nunito"/>
                <a:hlinkClick r:id="rId5"/>
              </a:rPr>
              <a:t>https://bit.ly/2GvsjUT</a:t>
            </a:r>
            <a:r>
              <a:rPr lang="en" sz="800">
                <a:latin typeface="Nunito"/>
                <a:ea typeface="Nunito"/>
                <a:cs typeface="Nunito"/>
                <a:sym typeface="Nunito"/>
              </a:rPr>
              <a:t> (</a:t>
            </a:r>
            <a:r>
              <a:rPr lang="en" sz="800">
                <a:solidFill>
                  <a:schemeClr val="dk2"/>
                </a:solidFill>
                <a:latin typeface="Nunito"/>
                <a:ea typeface="Nunito"/>
                <a:cs typeface="Nunito"/>
                <a:sym typeface="Nunito"/>
              </a:rPr>
              <a:t>Slide 6)</a:t>
            </a:r>
            <a:endParaRPr sz="800">
              <a:solidFill>
                <a:schemeClr val="dk2"/>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7. Diverse Shoppers Image: </a:t>
            </a:r>
            <a:r>
              <a:rPr lang="en" sz="800" u="sng">
                <a:solidFill>
                  <a:schemeClr val="accent5"/>
                </a:solidFill>
                <a:latin typeface="Nunito"/>
                <a:ea typeface="Nunito"/>
                <a:cs typeface="Nunito"/>
                <a:sym typeface="Nunito"/>
                <a:hlinkClick r:id="rId6"/>
              </a:rPr>
              <a:t>https://bit.ly/2DUcx1S</a:t>
            </a:r>
            <a:r>
              <a:rPr lang="en" sz="800">
                <a:latin typeface="Nunito"/>
                <a:ea typeface="Nunito"/>
                <a:cs typeface="Nunito"/>
                <a:sym typeface="Nunito"/>
              </a:rPr>
              <a:t> (</a:t>
            </a:r>
            <a:r>
              <a:rPr lang="en" sz="800">
                <a:solidFill>
                  <a:schemeClr val="dk2"/>
                </a:solidFill>
                <a:latin typeface="Nunito"/>
                <a:ea typeface="Nunito"/>
                <a:cs typeface="Nunito"/>
                <a:sym typeface="Nunito"/>
              </a:rPr>
              <a:t>Slide 6)</a:t>
            </a:r>
            <a:endParaRPr sz="800">
              <a:solidFill>
                <a:schemeClr val="dk2"/>
              </a:solidFill>
              <a:latin typeface="Nunito"/>
              <a:ea typeface="Nunito"/>
              <a:cs typeface="Nunito"/>
              <a:sym typeface="Nuni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84"/>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Software Development </a:t>
            </a:r>
            <a:r>
              <a:rPr lang="en" sz="4800">
                <a:latin typeface="Nunito"/>
                <a:ea typeface="Nunito"/>
                <a:cs typeface="Nunito"/>
                <a:sym typeface="Nunito"/>
              </a:rPr>
              <a:t>Lifecycle</a:t>
            </a:r>
            <a:r>
              <a:rPr lang="en" sz="4800">
                <a:latin typeface="Nunito"/>
                <a:ea typeface="Nunito"/>
                <a:cs typeface="Nunito"/>
                <a:sym typeface="Nunito"/>
              </a:rPr>
              <a:t> Model</a:t>
            </a:r>
            <a:endParaRPr>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85"/>
          <p:cNvSpPr txBox="1"/>
          <p:nvPr>
            <p:ph type="title"/>
          </p:nvPr>
        </p:nvSpPr>
        <p:spPr>
          <a:xfrm>
            <a:off x="1303800" y="598575"/>
            <a:ext cx="7030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StyleUp Resources </a:t>
            </a:r>
            <a:endParaRPr/>
          </a:p>
        </p:txBody>
      </p:sp>
      <p:sp>
        <p:nvSpPr>
          <p:cNvPr id="1152" name="Google Shape;1152;p85"/>
          <p:cNvSpPr/>
          <p:nvPr/>
        </p:nvSpPr>
        <p:spPr>
          <a:xfrm>
            <a:off x="3035850" y="1297275"/>
            <a:ext cx="3277500" cy="940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Team of 75 </a:t>
            </a:r>
            <a:endParaRPr b="1">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Developers, Stylists, Brand Managers, Customer Support, HR, DB Team, Admin, Analysts, Product Managers</a:t>
            </a:r>
            <a:endParaRPr>
              <a:latin typeface="Nunito"/>
              <a:ea typeface="Nunito"/>
              <a:cs typeface="Nunito"/>
              <a:sym typeface="Nunito"/>
            </a:endParaRPr>
          </a:p>
        </p:txBody>
      </p:sp>
      <p:sp>
        <p:nvSpPr>
          <p:cNvPr id="1153" name="Google Shape;1153;p85"/>
          <p:cNvSpPr/>
          <p:nvPr/>
        </p:nvSpPr>
        <p:spPr>
          <a:xfrm>
            <a:off x="3859200" y="2594175"/>
            <a:ext cx="1630800" cy="521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30 Developers</a:t>
            </a:r>
            <a:endParaRPr b="1">
              <a:latin typeface="Nunito"/>
              <a:ea typeface="Nunito"/>
              <a:cs typeface="Nunito"/>
              <a:sym typeface="Nunito"/>
            </a:endParaRPr>
          </a:p>
        </p:txBody>
      </p:sp>
      <p:sp>
        <p:nvSpPr>
          <p:cNvPr id="1154" name="Google Shape;1154;p85"/>
          <p:cNvSpPr/>
          <p:nvPr/>
        </p:nvSpPr>
        <p:spPr>
          <a:xfrm>
            <a:off x="4654000" y="2237475"/>
            <a:ext cx="164700" cy="356700"/>
          </a:xfrm>
          <a:prstGeom prst="down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85"/>
          <p:cNvSpPr txBox="1"/>
          <p:nvPr/>
        </p:nvSpPr>
        <p:spPr>
          <a:xfrm>
            <a:off x="951000" y="3354650"/>
            <a:ext cx="7242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We have recently received Series A funding of $15 Million, out of which we plan to allocate 40% towards hiring 15 new developers, expand our Brand Liaisoning Team and bring in Instagram influencers to guide our team of Stylists</a:t>
            </a:r>
            <a:endParaRPr b="1">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86"/>
          <p:cNvSpPr txBox="1"/>
          <p:nvPr/>
        </p:nvSpPr>
        <p:spPr>
          <a:xfrm>
            <a:off x="1153725" y="295550"/>
            <a:ext cx="74505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D7E74"/>
                </a:solidFill>
                <a:latin typeface="Nunito"/>
                <a:ea typeface="Nunito"/>
                <a:cs typeface="Nunito"/>
                <a:sym typeface="Nunito"/>
              </a:rPr>
              <a:t>SDLC Model for StyleUp</a:t>
            </a:r>
            <a:endParaRPr b="1" sz="3000">
              <a:solidFill>
                <a:srgbClr val="1D7E74"/>
              </a:solidFill>
              <a:latin typeface="Nunito"/>
              <a:ea typeface="Nunito"/>
              <a:cs typeface="Nunito"/>
              <a:sym typeface="Nunito"/>
            </a:endParaRPr>
          </a:p>
        </p:txBody>
      </p:sp>
      <p:sp>
        <p:nvSpPr>
          <p:cNvPr id="1161" name="Google Shape;1161;p86"/>
          <p:cNvSpPr txBox="1"/>
          <p:nvPr/>
        </p:nvSpPr>
        <p:spPr>
          <a:xfrm>
            <a:off x="1196175" y="937663"/>
            <a:ext cx="7365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StyleUp’s Proposed Changes involve implementing the following in the next 6 months:</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1162" name="Google Shape;1162;p86"/>
          <p:cNvPicPr preferRelativeResize="0"/>
          <p:nvPr/>
        </p:nvPicPr>
        <p:blipFill>
          <a:blip r:embed="rId3">
            <a:alphaModFix/>
          </a:blip>
          <a:stretch>
            <a:fillRect/>
          </a:stretch>
        </p:blipFill>
        <p:spPr>
          <a:xfrm>
            <a:off x="1153723" y="1385350"/>
            <a:ext cx="5678676" cy="3621024"/>
          </a:xfrm>
          <a:prstGeom prst="rect">
            <a:avLst/>
          </a:prstGeom>
          <a:noFill/>
          <a:ln>
            <a:noFill/>
          </a:ln>
        </p:spPr>
      </p:pic>
      <p:sp>
        <p:nvSpPr>
          <p:cNvPr id="1163" name="Google Shape;1163;p86"/>
          <p:cNvSpPr/>
          <p:nvPr/>
        </p:nvSpPr>
        <p:spPr>
          <a:xfrm>
            <a:off x="6556250" y="1344125"/>
            <a:ext cx="427200" cy="3703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86"/>
          <p:cNvSpPr txBox="1"/>
          <p:nvPr/>
        </p:nvSpPr>
        <p:spPr>
          <a:xfrm>
            <a:off x="6983450" y="1399025"/>
            <a:ext cx="1918200" cy="3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Takeaway:</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Action Plan can be </a:t>
            </a:r>
            <a:r>
              <a:rPr b="1" lang="en">
                <a:solidFill>
                  <a:srgbClr val="CC4125"/>
                </a:solidFill>
                <a:latin typeface="Nunito"/>
                <a:ea typeface="Nunito"/>
                <a:cs typeface="Nunito"/>
                <a:sym typeface="Nunito"/>
              </a:rPr>
              <a:t>modularized</a:t>
            </a:r>
            <a:endParaRPr b="1">
              <a:solidFill>
                <a:srgbClr val="CC4125"/>
              </a:solidFill>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We have one key feature underlying all 3 modules: </a:t>
            </a:r>
            <a:r>
              <a:rPr b="1" lang="en">
                <a:solidFill>
                  <a:srgbClr val="CC4125"/>
                </a:solidFill>
                <a:latin typeface="Nunito"/>
                <a:ea typeface="Nunito"/>
                <a:cs typeface="Nunito"/>
                <a:sym typeface="Nunito"/>
              </a:rPr>
              <a:t>Capturing unstructured data and storing it as a  document</a:t>
            </a:r>
            <a:endParaRPr b="1">
              <a:solidFill>
                <a:srgbClr val="CC4125"/>
              </a:solidFill>
              <a:latin typeface="Nunito"/>
              <a:ea typeface="Nunito"/>
              <a:cs typeface="Nunito"/>
              <a:sym typeface="Nuni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sp>
        <p:nvSpPr>
          <p:cNvPr id="1169" name="Google Shape;1169;p8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SDLC Model for StyleUp</a:t>
            </a:r>
            <a:endParaRPr b="0"/>
          </a:p>
        </p:txBody>
      </p:sp>
      <p:sp>
        <p:nvSpPr>
          <p:cNvPr id="1170" name="Google Shape;1170;p87"/>
          <p:cNvSpPr txBox="1"/>
          <p:nvPr>
            <p:ph idx="1" type="body"/>
          </p:nvPr>
        </p:nvSpPr>
        <p:spPr>
          <a:xfrm>
            <a:off x="1303800" y="1399025"/>
            <a:ext cx="7030500" cy="34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believe that </a:t>
            </a:r>
            <a:r>
              <a:rPr b="1" lang="en" sz="1200">
                <a:solidFill>
                  <a:srgbClr val="CC4125"/>
                </a:solidFill>
              </a:rPr>
              <a:t>Rapid Application Development (RAD) along with Rockstar</a:t>
            </a:r>
            <a:r>
              <a:rPr lang="en" sz="1200"/>
              <a:t> would be the most suitable SDLC Model for the following reasons:</a:t>
            </a:r>
            <a:endParaRPr sz="1200"/>
          </a:p>
          <a:p>
            <a:pPr indent="-304800" lvl="0" marL="457200" rtl="0" algn="l">
              <a:spcBef>
                <a:spcPts val="1600"/>
              </a:spcBef>
              <a:spcAft>
                <a:spcPts val="0"/>
              </a:spcAft>
              <a:buSzPts val="1200"/>
              <a:buChar char="●"/>
            </a:pPr>
            <a:r>
              <a:rPr lang="en" sz="1200"/>
              <a:t>We have 1 dominant Rockstar feature required: </a:t>
            </a:r>
            <a:r>
              <a:rPr b="1" lang="en" sz="1200">
                <a:solidFill>
                  <a:srgbClr val="000000"/>
                </a:solidFill>
              </a:rPr>
              <a:t>Capturing unstructured data and storing it as a document</a:t>
            </a:r>
            <a:endParaRPr b="1" sz="1200">
              <a:solidFill>
                <a:srgbClr val="000000"/>
              </a:solidFill>
            </a:endParaRPr>
          </a:p>
          <a:p>
            <a:pPr indent="-304800" lvl="0" marL="457200" rtl="0" algn="l">
              <a:spcBef>
                <a:spcPts val="0"/>
              </a:spcBef>
              <a:spcAft>
                <a:spcPts val="0"/>
              </a:spcAft>
              <a:buSzPts val="1200"/>
              <a:buChar char="●"/>
            </a:pPr>
            <a:r>
              <a:rPr lang="en" sz="1200"/>
              <a:t>We have 3 distinct modules which make RAD an ideal model:</a:t>
            </a:r>
            <a:endParaRPr sz="1200"/>
          </a:p>
          <a:p>
            <a:pPr indent="-304800" lvl="1" marL="914400" rtl="0" algn="l">
              <a:spcBef>
                <a:spcPts val="0"/>
              </a:spcBef>
              <a:spcAft>
                <a:spcPts val="0"/>
              </a:spcAft>
              <a:buSzPts val="1200"/>
              <a:buChar char="○"/>
            </a:pPr>
            <a:r>
              <a:rPr lang="en" sz="1200"/>
              <a:t>360 degree client view to display all information (structured and unstructured) related to a client as a one-stop view</a:t>
            </a:r>
            <a:endParaRPr sz="1200"/>
          </a:p>
          <a:p>
            <a:pPr indent="-304800" lvl="1" marL="914400" rtl="0" algn="l">
              <a:spcBef>
                <a:spcPts val="0"/>
              </a:spcBef>
              <a:spcAft>
                <a:spcPts val="0"/>
              </a:spcAft>
              <a:buSzPts val="1200"/>
              <a:buChar char="○"/>
            </a:pPr>
            <a:r>
              <a:rPr lang="en" sz="1200"/>
              <a:t>Chatbot module to manage customer feedback</a:t>
            </a:r>
            <a:endParaRPr sz="1200"/>
          </a:p>
          <a:p>
            <a:pPr indent="-304800" lvl="1" marL="914400" rtl="0" algn="l">
              <a:spcBef>
                <a:spcPts val="0"/>
              </a:spcBef>
              <a:spcAft>
                <a:spcPts val="0"/>
              </a:spcAft>
              <a:buSzPts val="1200"/>
              <a:buChar char="○"/>
            </a:pPr>
            <a:r>
              <a:rPr lang="en" sz="1200"/>
              <a:t>Real-time Analytics to monitor different metrics</a:t>
            </a:r>
            <a:endParaRPr sz="1200"/>
          </a:p>
          <a:p>
            <a:pPr indent="-304800" lvl="0" marL="457200" rtl="0" algn="l">
              <a:spcBef>
                <a:spcPts val="0"/>
              </a:spcBef>
              <a:spcAft>
                <a:spcPts val="0"/>
              </a:spcAft>
              <a:buSzPts val="1200"/>
              <a:buChar char="●"/>
            </a:pPr>
            <a:r>
              <a:rPr lang="en" sz="1200"/>
              <a:t>Since we plan to </a:t>
            </a:r>
            <a:r>
              <a:rPr b="1" lang="en" sz="1200"/>
              <a:t>implement these new changes over a short span of 6 months</a:t>
            </a:r>
            <a:r>
              <a:rPr lang="en" sz="1200"/>
              <a:t>, RAD would be appropriate since we can assign the three modules to different teams which can work to build them simultaneously</a:t>
            </a:r>
            <a:endParaRPr sz="1200"/>
          </a:p>
          <a:p>
            <a:pPr indent="-304800" lvl="0" marL="457200" rtl="0" algn="l">
              <a:spcBef>
                <a:spcPts val="0"/>
              </a:spcBef>
              <a:spcAft>
                <a:spcPts val="0"/>
              </a:spcAft>
              <a:buSzPts val="1200"/>
              <a:buChar char="●"/>
            </a:pPr>
            <a:r>
              <a:rPr lang="en" sz="1200"/>
              <a:t>Given our </a:t>
            </a:r>
            <a:r>
              <a:rPr b="1" lang="en" sz="1200"/>
              <a:t>recent funding allocation plan</a:t>
            </a:r>
            <a:r>
              <a:rPr lang="en" sz="1200"/>
              <a:t>, we will have approximately $6 Million (40% of 15), to hire 15 developer DBAs and other domain experts which would facilitate allocating manpower resources to 3 RAD teams</a:t>
            </a:r>
            <a:endParaRPr sz="1200"/>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4" name="Shape 1174"/>
        <p:cNvGrpSpPr/>
        <p:nvPr/>
      </p:nvGrpSpPr>
      <p:grpSpPr>
        <a:xfrm>
          <a:off x="0" y="0"/>
          <a:ext cx="0" cy="0"/>
          <a:chOff x="0" y="0"/>
          <a:chExt cx="0" cy="0"/>
        </a:xfrm>
      </p:grpSpPr>
      <p:sp>
        <p:nvSpPr>
          <p:cNvPr id="1175" name="Google Shape;1175;p88"/>
          <p:cNvSpPr txBox="1"/>
          <p:nvPr>
            <p:ph type="title"/>
          </p:nvPr>
        </p:nvSpPr>
        <p:spPr>
          <a:xfrm>
            <a:off x="15240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RAD and Rockstar SDLC Model:</a:t>
            </a:r>
            <a:endParaRPr b="0"/>
          </a:p>
        </p:txBody>
      </p:sp>
      <p:sp>
        <p:nvSpPr>
          <p:cNvPr id="1176" name="Google Shape;1176;p88"/>
          <p:cNvSpPr txBox="1"/>
          <p:nvPr/>
        </p:nvSpPr>
        <p:spPr>
          <a:xfrm>
            <a:off x="5750025" y="60650"/>
            <a:ext cx="3882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46</a:t>
            </a:r>
            <a:endParaRPr sz="800">
              <a:latin typeface="Nunito"/>
              <a:ea typeface="Nunito"/>
              <a:cs typeface="Nunito"/>
              <a:sym typeface="Nunito"/>
            </a:endParaRPr>
          </a:p>
        </p:txBody>
      </p:sp>
      <p:pic>
        <p:nvPicPr>
          <p:cNvPr id="1177" name="Google Shape;1177;p88"/>
          <p:cNvPicPr preferRelativeResize="0"/>
          <p:nvPr/>
        </p:nvPicPr>
        <p:blipFill>
          <a:blip r:embed="rId3">
            <a:alphaModFix/>
          </a:blip>
          <a:stretch>
            <a:fillRect/>
          </a:stretch>
        </p:blipFill>
        <p:spPr>
          <a:xfrm>
            <a:off x="167163" y="515200"/>
            <a:ext cx="8809675" cy="4268200"/>
          </a:xfrm>
          <a:prstGeom prst="rect">
            <a:avLst/>
          </a:prstGeom>
          <a:noFill/>
          <a:ln>
            <a:noFill/>
          </a:ln>
        </p:spPr>
      </p:pic>
      <p:sp>
        <p:nvSpPr>
          <p:cNvPr id="1178" name="Google Shape;1178;p88"/>
          <p:cNvSpPr txBox="1"/>
          <p:nvPr/>
        </p:nvSpPr>
        <p:spPr>
          <a:xfrm>
            <a:off x="152400" y="4855475"/>
            <a:ext cx="7900500" cy="1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46. RAD and Rockstar SDLC Model Diagram drawn using: </a:t>
            </a:r>
            <a:r>
              <a:rPr lang="en" sz="800" u="sng">
                <a:solidFill>
                  <a:schemeClr val="accent5"/>
                </a:solidFill>
                <a:latin typeface="Nunito"/>
                <a:ea typeface="Nunito"/>
                <a:cs typeface="Nunito"/>
                <a:sym typeface="Nunito"/>
                <a:hlinkClick r:id="rId4"/>
              </a:rPr>
              <a:t>draw.io </a:t>
            </a:r>
            <a:r>
              <a:rPr lang="en" sz="800">
                <a:solidFill>
                  <a:schemeClr val="dk2"/>
                </a:solidFill>
                <a:latin typeface="Nunito"/>
                <a:ea typeface="Nunito"/>
                <a:cs typeface="Nunito"/>
                <a:sym typeface="Nunito"/>
              </a:rPr>
              <a:t>(Slide 53)</a:t>
            </a:r>
            <a:endParaRPr sz="800">
              <a:latin typeface="Nunito"/>
              <a:ea typeface="Nunito"/>
              <a:cs typeface="Nunito"/>
              <a:sym typeface="Nuni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9"/>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Return on Investment</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&amp;</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Return on Value</a:t>
            </a:r>
            <a:endParaRPr sz="4800">
              <a:latin typeface="Nunito"/>
              <a:ea typeface="Nunito"/>
              <a:cs typeface="Nunito"/>
              <a:sym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90"/>
          <p:cNvSpPr txBox="1"/>
          <p:nvPr>
            <p:ph type="title"/>
          </p:nvPr>
        </p:nvSpPr>
        <p:spPr>
          <a:xfrm>
            <a:off x="814800" y="544475"/>
            <a:ext cx="8329200" cy="5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1D7E74"/>
                </a:solidFill>
                <a:latin typeface="Nunito"/>
                <a:ea typeface="Nunito"/>
                <a:cs typeface="Nunito"/>
                <a:sym typeface="Nunito"/>
              </a:rPr>
              <a:t>Return on Investment of </a:t>
            </a:r>
            <a:r>
              <a:rPr lang="en" sz="2400">
                <a:solidFill>
                  <a:srgbClr val="1D7E74"/>
                </a:solidFill>
                <a:latin typeface="Nunito"/>
                <a:ea typeface="Nunito"/>
                <a:cs typeface="Nunito"/>
                <a:sym typeface="Nunito"/>
              </a:rPr>
              <a:t>StyleUp</a:t>
            </a:r>
            <a:endParaRPr sz="2400">
              <a:solidFill>
                <a:srgbClr val="1D7E74"/>
              </a:solidFill>
              <a:latin typeface="Nunito"/>
              <a:ea typeface="Nunito"/>
              <a:cs typeface="Nunito"/>
              <a:sym typeface="Nunito"/>
            </a:endParaRPr>
          </a:p>
          <a:p>
            <a:pPr indent="0" lvl="0" marL="0" rtl="0" algn="ctr">
              <a:spcBef>
                <a:spcPts val="0"/>
              </a:spcBef>
              <a:spcAft>
                <a:spcPts val="0"/>
              </a:spcAft>
              <a:buNone/>
            </a:pPr>
            <a:r>
              <a:t/>
            </a:r>
            <a:endParaRPr sz="2400">
              <a:solidFill>
                <a:srgbClr val="1D7E74"/>
              </a:solidFill>
              <a:latin typeface="Nunito"/>
              <a:ea typeface="Nunito"/>
              <a:cs typeface="Nunito"/>
              <a:sym typeface="Nunito"/>
            </a:endParaRPr>
          </a:p>
        </p:txBody>
      </p:sp>
      <p:graphicFrame>
        <p:nvGraphicFramePr>
          <p:cNvPr id="1189" name="Google Shape;1189;p90"/>
          <p:cNvGraphicFramePr/>
          <p:nvPr/>
        </p:nvGraphicFramePr>
        <p:xfrm>
          <a:off x="1227150" y="1313000"/>
          <a:ext cx="3000000" cy="3000000"/>
        </p:xfrm>
        <a:graphic>
          <a:graphicData uri="http://schemas.openxmlformats.org/drawingml/2006/table">
            <a:tbl>
              <a:tblPr>
                <a:noFill/>
                <a:tableStyleId>{F100F13E-C4D0-4F25-8CEE-21365B08BCFD}</a:tableStyleId>
              </a:tblPr>
              <a:tblGrid>
                <a:gridCol w="2758975"/>
                <a:gridCol w="1443950"/>
                <a:gridCol w="1559950"/>
                <a:gridCol w="1289225"/>
              </a:tblGrid>
              <a:tr h="200025">
                <a:tc>
                  <a:txBody>
                    <a:bodyPr>
                      <a:noAutofit/>
                    </a:bodyPr>
                    <a:lstStyle/>
                    <a:p>
                      <a:pPr indent="0" lvl="0" marL="0" rtl="0" algn="ctr">
                        <a:spcBef>
                          <a:spcPts val="0"/>
                        </a:spcBef>
                        <a:spcAft>
                          <a:spcPts val="0"/>
                        </a:spcAft>
                        <a:buNone/>
                      </a:pPr>
                      <a:r>
                        <a:rPr b="1" lang="en"/>
                        <a:t>Particulars</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t>Yr 1</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t>Yr 2</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t>Yr 3</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B6D7A8"/>
                    </a:solidFill>
                  </a:tcPr>
                </a:tc>
              </a:tr>
              <a:tr h="200025">
                <a:tc>
                  <a:txBody>
                    <a:bodyPr>
                      <a:noAutofit/>
                    </a:bodyPr>
                    <a:lstStyle/>
                    <a:p>
                      <a:pPr indent="0" lvl="0" marL="0" rtl="0" algn="l">
                        <a:spcBef>
                          <a:spcPts val="0"/>
                        </a:spcBef>
                        <a:spcAft>
                          <a:spcPts val="0"/>
                        </a:spcAft>
                        <a:buNone/>
                      </a:pPr>
                      <a:r>
                        <a:rPr lang="en"/>
                        <a:t>Present Value of Benefits</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 $       840,457</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 $      2,146,106</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 $ 5,265,394</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00025">
                <a:tc>
                  <a:txBody>
                    <a:bodyPr>
                      <a:noAutofit/>
                    </a:bodyPr>
                    <a:lstStyle/>
                    <a:p>
                      <a:pPr indent="0" lvl="0" marL="0" rtl="0" algn="l">
                        <a:spcBef>
                          <a:spcPts val="0"/>
                        </a:spcBef>
                        <a:spcAft>
                          <a:spcPts val="0"/>
                        </a:spcAft>
                        <a:buNone/>
                      </a:pPr>
                      <a:r>
                        <a:rPr lang="en"/>
                        <a:t>Present Value of Expenses</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 $    2,418,182</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 $      1,619,835</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t> $ 1,510,143</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00025">
                <a:tc>
                  <a:txBody>
                    <a:bodyPr>
                      <a:noAutofit/>
                    </a:bodyPr>
                    <a:lstStyle/>
                    <a:p>
                      <a:pPr indent="0" lvl="0" marL="0" rtl="0" algn="l">
                        <a:spcBef>
                          <a:spcPts val="0"/>
                        </a:spcBef>
                        <a:spcAft>
                          <a:spcPts val="0"/>
                        </a:spcAft>
                        <a:buNone/>
                      </a:pPr>
                      <a:r>
                        <a:rPr lang="en"/>
                        <a:t>ROI</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a:t>-188%</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a:t>25%</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a:t>71%</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r h="200025">
                <a:tc>
                  <a:txBody>
                    <a:bodyPr>
                      <a:noAutofit/>
                    </a:bodyPr>
                    <a:lstStyle/>
                    <a:p>
                      <a:pPr indent="0" lvl="0" marL="0" rtl="0" algn="l">
                        <a:spcBef>
                          <a:spcPts val="0"/>
                        </a:spcBef>
                        <a:spcAft>
                          <a:spcPts val="0"/>
                        </a:spcAft>
                        <a:buNone/>
                      </a:pPr>
                      <a:r>
                        <a:rPr lang="en"/>
                        <a:t>Cumulative PV of Benefits</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gridSpan="3">
                  <a:txBody>
                    <a:bodyPr>
                      <a:noAutofit/>
                    </a:bodyPr>
                    <a:lstStyle/>
                    <a:p>
                      <a:pPr indent="0" lvl="0" marL="0" rtl="0" algn="ctr">
                        <a:spcBef>
                          <a:spcPts val="0"/>
                        </a:spcBef>
                        <a:spcAft>
                          <a:spcPts val="0"/>
                        </a:spcAft>
                        <a:buNone/>
                      </a:pPr>
                      <a:r>
                        <a:rPr b="1" lang="en"/>
                        <a:t> $                                                       8,251,958</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hMerge="1"/>
                <a:tc hMerge="1"/>
              </a:tr>
              <a:tr h="200025">
                <a:tc>
                  <a:txBody>
                    <a:bodyPr>
                      <a:noAutofit/>
                    </a:bodyPr>
                    <a:lstStyle/>
                    <a:p>
                      <a:pPr indent="0" lvl="0" marL="0" rtl="0" algn="l">
                        <a:spcBef>
                          <a:spcPts val="0"/>
                        </a:spcBef>
                        <a:spcAft>
                          <a:spcPts val="0"/>
                        </a:spcAft>
                        <a:buNone/>
                      </a:pPr>
                      <a:r>
                        <a:rPr lang="en"/>
                        <a:t>Cumulative PV of Expenses</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gridSpan="3">
                  <a:txBody>
                    <a:bodyPr>
                      <a:noAutofit/>
                    </a:bodyPr>
                    <a:lstStyle/>
                    <a:p>
                      <a:pPr indent="0" lvl="0" marL="0" rtl="0" algn="ctr">
                        <a:spcBef>
                          <a:spcPts val="0"/>
                        </a:spcBef>
                        <a:spcAft>
                          <a:spcPts val="0"/>
                        </a:spcAft>
                        <a:buNone/>
                      </a:pPr>
                      <a:r>
                        <a:rPr b="1" lang="en"/>
                        <a:t> $                                                       5,548,159</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hMerge="1"/>
                <a:tc hMerge="1"/>
              </a:tr>
              <a:tr h="200025">
                <a:tc>
                  <a:txBody>
                    <a:bodyPr>
                      <a:noAutofit/>
                    </a:bodyPr>
                    <a:lstStyle/>
                    <a:p>
                      <a:pPr indent="0" lvl="0" marL="0" rtl="0" algn="l">
                        <a:spcBef>
                          <a:spcPts val="0"/>
                        </a:spcBef>
                        <a:spcAft>
                          <a:spcPts val="0"/>
                        </a:spcAft>
                        <a:buNone/>
                      </a:pPr>
                      <a:r>
                        <a:rPr lang="en"/>
                        <a:t>Cumulative ROI</a:t>
                      </a:r>
                      <a:endParaRPr/>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gridSpan="3">
                  <a:txBody>
                    <a:bodyPr>
                      <a:noAutofit/>
                    </a:bodyPr>
                    <a:lstStyle/>
                    <a:p>
                      <a:pPr indent="0" lvl="0" marL="0" rtl="0" algn="ctr">
                        <a:spcBef>
                          <a:spcPts val="0"/>
                        </a:spcBef>
                        <a:spcAft>
                          <a:spcPts val="0"/>
                        </a:spcAft>
                        <a:buNone/>
                      </a:pPr>
                      <a:r>
                        <a:rPr b="1" lang="en"/>
                        <a:t>33%</a:t>
                      </a:r>
                      <a:endParaRPr b="1"/>
                    </a:p>
                  </a:txBody>
                  <a:tcPr marT="91425" marB="91425" marR="91425" marL="91425">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hMerge="1"/>
                <a:tc hMerge="1"/>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Google Shape;1194;p91"/>
          <p:cNvSpPr txBox="1"/>
          <p:nvPr>
            <p:ph type="title"/>
          </p:nvPr>
        </p:nvSpPr>
        <p:spPr>
          <a:xfrm>
            <a:off x="231675" y="0"/>
            <a:ext cx="8329200" cy="4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1D7E74"/>
                </a:solidFill>
                <a:latin typeface="Nunito"/>
                <a:ea typeface="Nunito"/>
                <a:cs typeface="Nunito"/>
                <a:sym typeface="Nunito"/>
              </a:rPr>
              <a:t>PV of Benefits of </a:t>
            </a:r>
            <a:r>
              <a:rPr lang="en" sz="1800">
                <a:solidFill>
                  <a:srgbClr val="1D7E74"/>
                </a:solidFill>
                <a:latin typeface="Nunito"/>
                <a:ea typeface="Nunito"/>
                <a:cs typeface="Nunito"/>
                <a:sym typeface="Nunito"/>
              </a:rPr>
              <a:t>StyleUp</a:t>
            </a:r>
            <a:endParaRPr sz="1800"/>
          </a:p>
        </p:txBody>
      </p:sp>
      <p:pic>
        <p:nvPicPr>
          <p:cNvPr id="1195" name="Google Shape;1195;p91"/>
          <p:cNvPicPr preferRelativeResize="0"/>
          <p:nvPr/>
        </p:nvPicPr>
        <p:blipFill>
          <a:blip r:embed="rId3">
            <a:alphaModFix/>
          </a:blip>
          <a:stretch>
            <a:fillRect/>
          </a:stretch>
        </p:blipFill>
        <p:spPr>
          <a:xfrm>
            <a:off x="903600" y="417050"/>
            <a:ext cx="7541476" cy="4726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9" name="Shape 1199"/>
        <p:cNvGrpSpPr/>
        <p:nvPr/>
      </p:nvGrpSpPr>
      <p:grpSpPr>
        <a:xfrm>
          <a:off x="0" y="0"/>
          <a:ext cx="0" cy="0"/>
          <a:chOff x="0" y="0"/>
          <a:chExt cx="0" cy="0"/>
        </a:xfrm>
      </p:grpSpPr>
      <p:sp>
        <p:nvSpPr>
          <p:cNvPr id="1200" name="Google Shape;1200;p92"/>
          <p:cNvSpPr txBox="1"/>
          <p:nvPr>
            <p:ph type="title"/>
          </p:nvPr>
        </p:nvSpPr>
        <p:spPr>
          <a:xfrm>
            <a:off x="0" y="0"/>
            <a:ext cx="8329200" cy="5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1D7E74"/>
                </a:solidFill>
                <a:latin typeface="Nunito"/>
                <a:ea typeface="Nunito"/>
                <a:cs typeface="Nunito"/>
                <a:sym typeface="Nunito"/>
              </a:rPr>
              <a:t>PV of Expenses of StyleUp</a:t>
            </a:r>
            <a:endParaRPr sz="2400">
              <a:solidFill>
                <a:srgbClr val="1D7E74"/>
              </a:solidFill>
              <a:latin typeface="Nunito"/>
              <a:ea typeface="Nunito"/>
              <a:cs typeface="Nunito"/>
              <a:sym typeface="Nunito"/>
            </a:endParaRPr>
          </a:p>
          <a:p>
            <a:pPr indent="0" lvl="0" marL="0" rtl="0" algn="ctr">
              <a:spcBef>
                <a:spcPts val="0"/>
              </a:spcBef>
              <a:spcAft>
                <a:spcPts val="0"/>
              </a:spcAft>
              <a:buNone/>
            </a:pPr>
            <a:r>
              <a:t/>
            </a:r>
            <a:endParaRPr sz="2400">
              <a:solidFill>
                <a:srgbClr val="1D7E74"/>
              </a:solidFill>
              <a:latin typeface="Nunito"/>
              <a:ea typeface="Nunito"/>
              <a:cs typeface="Nunito"/>
              <a:sym typeface="Nunito"/>
            </a:endParaRPr>
          </a:p>
          <a:p>
            <a:pPr indent="0" lvl="0" marL="0" rtl="0" algn="ctr">
              <a:spcBef>
                <a:spcPts val="0"/>
              </a:spcBef>
              <a:spcAft>
                <a:spcPts val="0"/>
              </a:spcAft>
              <a:buNone/>
            </a:pPr>
            <a:r>
              <a:t/>
            </a:r>
            <a:endParaRPr sz="2400">
              <a:solidFill>
                <a:srgbClr val="1D7E74"/>
              </a:solidFill>
              <a:latin typeface="Nunito"/>
              <a:ea typeface="Nunito"/>
              <a:cs typeface="Nunito"/>
              <a:sym typeface="Nunito"/>
            </a:endParaRPr>
          </a:p>
        </p:txBody>
      </p:sp>
      <p:pic>
        <p:nvPicPr>
          <p:cNvPr id="1201" name="Google Shape;1201;p92"/>
          <p:cNvPicPr preferRelativeResize="0"/>
          <p:nvPr/>
        </p:nvPicPr>
        <p:blipFill>
          <a:blip r:embed="rId3">
            <a:alphaModFix/>
          </a:blip>
          <a:stretch>
            <a:fillRect/>
          </a:stretch>
        </p:blipFill>
        <p:spPr>
          <a:xfrm>
            <a:off x="1519350" y="567600"/>
            <a:ext cx="6203557" cy="4271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93"/>
          <p:cNvSpPr txBox="1"/>
          <p:nvPr>
            <p:ph idx="1" type="body"/>
          </p:nvPr>
        </p:nvSpPr>
        <p:spPr>
          <a:xfrm>
            <a:off x="1269050" y="0"/>
            <a:ext cx="6874800" cy="65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accent1"/>
                </a:solidFill>
              </a:rPr>
              <a:t>Charts to capture Impact of OSS after Year 0</a:t>
            </a:r>
            <a:endParaRPr b="1">
              <a:solidFill>
                <a:schemeClr val="accent1"/>
              </a:solidFill>
            </a:endParaRPr>
          </a:p>
        </p:txBody>
      </p:sp>
      <p:pic>
        <p:nvPicPr>
          <p:cNvPr id="1207" name="Google Shape;1207;p93" title="Chart"/>
          <p:cNvPicPr preferRelativeResize="0"/>
          <p:nvPr/>
        </p:nvPicPr>
        <p:blipFill>
          <a:blip r:embed="rId3">
            <a:alphaModFix/>
          </a:blip>
          <a:stretch>
            <a:fillRect/>
          </a:stretch>
        </p:blipFill>
        <p:spPr>
          <a:xfrm>
            <a:off x="0" y="300575"/>
            <a:ext cx="3971676" cy="2455825"/>
          </a:xfrm>
          <a:prstGeom prst="rect">
            <a:avLst/>
          </a:prstGeom>
          <a:noFill/>
          <a:ln>
            <a:noFill/>
          </a:ln>
        </p:spPr>
      </p:pic>
      <p:pic>
        <p:nvPicPr>
          <p:cNvPr id="1208" name="Google Shape;1208;p93" title="Chart"/>
          <p:cNvPicPr preferRelativeResize="0"/>
          <p:nvPr/>
        </p:nvPicPr>
        <p:blipFill>
          <a:blip r:embed="rId4">
            <a:alphaModFix/>
          </a:blip>
          <a:stretch>
            <a:fillRect/>
          </a:stretch>
        </p:blipFill>
        <p:spPr>
          <a:xfrm>
            <a:off x="5172325" y="357425"/>
            <a:ext cx="3971676" cy="2411355"/>
          </a:xfrm>
          <a:prstGeom prst="rect">
            <a:avLst/>
          </a:prstGeom>
          <a:noFill/>
          <a:ln>
            <a:noFill/>
          </a:ln>
        </p:spPr>
      </p:pic>
      <p:pic>
        <p:nvPicPr>
          <p:cNvPr id="1209" name="Google Shape;1209;p93" title="Chart"/>
          <p:cNvPicPr preferRelativeResize="0"/>
          <p:nvPr/>
        </p:nvPicPr>
        <p:blipFill>
          <a:blip r:embed="rId5">
            <a:alphaModFix/>
          </a:blip>
          <a:stretch>
            <a:fillRect/>
          </a:stretch>
        </p:blipFill>
        <p:spPr>
          <a:xfrm>
            <a:off x="133225" y="2852425"/>
            <a:ext cx="3705225" cy="2291075"/>
          </a:xfrm>
          <a:prstGeom prst="rect">
            <a:avLst/>
          </a:prstGeom>
          <a:noFill/>
          <a:ln>
            <a:noFill/>
          </a:ln>
        </p:spPr>
      </p:pic>
      <p:pic>
        <p:nvPicPr>
          <p:cNvPr id="1210" name="Google Shape;1210;p93" title="Chart"/>
          <p:cNvPicPr preferRelativeResize="0"/>
          <p:nvPr/>
        </p:nvPicPr>
        <p:blipFill>
          <a:blip r:embed="rId6">
            <a:alphaModFix/>
          </a:blip>
          <a:stretch>
            <a:fillRect/>
          </a:stretch>
        </p:blipFill>
        <p:spPr>
          <a:xfrm>
            <a:off x="5305550" y="2768774"/>
            <a:ext cx="3705225" cy="22910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31"/>
          <p:cNvSpPr txBox="1"/>
          <p:nvPr>
            <p:ph type="title"/>
          </p:nvPr>
        </p:nvSpPr>
        <p:spPr>
          <a:xfrm>
            <a:off x="1303800" y="598575"/>
            <a:ext cx="7556700" cy="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Problem Statement: Data we need is changing as we grow</a:t>
            </a:r>
            <a:endParaRPr>
              <a:solidFill>
                <a:srgbClr val="1D7E74"/>
              </a:solidFill>
            </a:endParaRPr>
          </a:p>
        </p:txBody>
      </p:sp>
      <p:sp>
        <p:nvSpPr>
          <p:cNvPr id="614" name="Google Shape;614;p31"/>
          <p:cNvSpPr txBox="1"/>
          <p:nvPr>
            <p:ph idx="1" type="body"/>
          </p:nvPr>
        </p:nvSpPr>
        <p:spPr>
          <a:xfrm>
            <a:off x="5645100" y="1562275"/>
            <a:ext cx="3438300" cy="176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We plan to explore a</a:t>
            </a:r>
            <a:r>
              <a:rPr lang="en"/>
              <a:t> lot of photographic and textual data (</a:t>
            </a:r>
            <a:r>
              <a:rPr b="1" lang="en"/>
              <a:t>unstructured</a:t>
            </a:r>
            <a:r>
              <a:rPr lang="en"/>
              <a:t>): inventory style photos, Pinterest boards, social media profiles and the vast amount of written feedback and request notes and photographs we receive from clients</a:t>
            </a:r>
            <a:endParaRPr sz="1400">
              <a:solidFill>
                <a:srgbClr val="847C77"/>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sz="1400">
              <a:solidFill>
                <a:srgbClr val="847C77"/>
              </a:solidFill>
              <a:highlight>
                <a:srgbClr val="FFFFFF"/>
              </a:highlight>
              <a:latin typeface="Arial"/>
              <a:ea typeface="Arial"/>
              <a:cs typeface="Arial"/>
              <a:sym typeface="Arial"/>
            </a:endParaRPr>
          </a:p>
        </p:txBody>
      </p:sp>
      <p:sp>
        <p:nvSpPr>
          <p:cNvPr id="615" name="Google Shape;615;p31"/>
          <p:cNvSpPr txBox="1"/>
          <p:nvPr>
            <p:ph idx="1" type="body"/>
          </p:nvPr>
        </p:nvSpPr>
        <p:spPr>
          <a:xfrm>
            <a:off x="-973025" y="296875"/>
            <a:ext cx="5484000" cy="999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rgbClr val="847C77"/>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sz="1400">
              <a:solidFill>
                <a:srgbClr val="847C77"/>
              </a:solidFill>
              <a:highlight>
                <a:srgbClr val="FFFFFF"/>
              </a:highlight>
              <a:latin typeface="Arial"/>
              <a:ea typeface="Arial"/>
              <a:cs typeface="Arial"/>
              <a:sym typeface="Arial"/>
            </a:endParaRPr>
          </a:p>
        </p:txBody>
      </p:sp>
      <p:sp>
        <p:nvSpPr>
          <p:cNvPr id="616" name="Google Shape;616;p31"/>
          <p:cNvSpPr txBox="1"/>
          <p:nvPr/>
        </p:nvSpPr>
        <p:spPr>
          <a:xfrm>
            <a:off x="200625" y="1709375"/>
            <a:ext cx="2617200" cy="10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Traditionally we curated styles for our customers based on </a:t>
            </a:r>
            <a:r>
              <a:rPr b="1" lang="en" sz="1300">
                <a:solidFill>
                  <a:schemeClr val="dk2"/>
                </a:solidFill>
                <a:latin typeface="Nunito"/>
                <a:ea typeface="Nunito"/>
                <a:cs typeface="Nunito"/>
                <a:sym typeface="Nunito"/>
              </a:rPr>
              <a:t>structured data</a:t>
            </a:r>
            <a:r>
              <a:rPr lang="en" sz="1300">
                <a:solidFill>
                  <a:schemeClr val="dk2"/>
                </a:solidFill>
                <a:latin typeface="Nunito"/>
                <a:ea typeface="Nunito"/>
                <a:cs typeface="Nunito"/>
                <a:sym typeface="Nunito"/>
              </a:rPr>
              <a:t> collected from the style profile they filled out on sign up</a:t>
            </a:r>
            <a:endParaRPr/>
          </a:p>
        </p:txBody>
      </p:sp>
      <p:pic>
        <p:nvPicPr>
          <p:cNvPr id="617" name="Google Shape;617;p31"/>
          <p:cNvPicPr preferRelativeResize="0"/>
          <p:nvPr/>
        </p:nvPicPr>
        <p:blipFill>
          <a:blip r:embed="rId3">
            <a:alphaModFix/>
          </a:blip>
          <a:stretch>
            <a:fillRect/>
          </a:stretch>
        </p:blipFill>
        <p:spPr>
          <a:xfrm>
            <a:off x="3027900" y="1709387"/>
            <a:ext cx="2617200" cy="1472164"/>
          </a:xfrm>
          <a:prstGeom prst="rect">
            <a:avLst/>
          </a:prstGeom>
          <a:noFill/>
          <a:ln>
            <a:noFill/>
          </a:ln>
        </p:spPr>
      </p:pic>
      <p:sp>
        <p:nvSpPr>
          <p:cNvPr id="618" name="Google Shape;618;p31"/>
          <p:cNvSpPr txBox="1"/>
          <p:nvPr/>
        </p:nvSpPr>
        <p:spPr>
          <a:xfrm>
            <a:off x="2083950" y="3645950"/>
            <a:ext cx="4505100" cy="8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To sustain our growth, we have to enhance our </a:t>
            </a:r>
            <a:endParaRPr sz="1300">
              <a:solidFill>
                <a:schemeClr val="dk2"/>
              </a:solidFill>
              <a:latin typeface="Nunito"/>
              <a:ea typeface="Nunito"/>
              <a:cs typeface="Nunito"/>
              <a:sym typeface="Nunito"/>
            </a:endParaRPr>
          </a:p>
          <a:p>
            <a:pPr indent="0" lvl="0" marL="0" rtl="0" algn="ctr">
              <a:spcBef>
                <a:spcPts val="0"/>
              </a:spcBef>
              <a:spcAft>
                <a:spcPts val="0"/>
              </a:spcAft>
              <a:buNone/>
            </a:pPr>
            <a:r>
              <a:rPr lang="en" sz="1300">
                <a:solidFill>
                  <a:schemeClr val="dk2"/>
                </a:solidFill>
                <a:latin typeface="Nunito"/>
                <a:ea typeface="Nunito"/>
                <a:cs typeface="Nunito"/>
                <a:sym typeface="Nunito"/>
              </a:rPr>
              <a:t>value proposition : </a:t>
            </a:r>
            <a:endParaRPr sz="1300">
              <a:solidFill>
                <a:schemeClr val="dk2"/>
              </a:solidFill>
              <a:latin typeface="Nunito"/>
              <a:ea typeface="Nunito"/>
              <a:cs typeface="Nunito"/>
              <a:sym typeface="Nunito"/>
            </a:endParaRPr>
          </a:p>
          <a:p>
            <a:pPr indent="0" lvl="0" marL="0" rtl="0" algn="ctr">
              <a:spcBef>
                <a:spcPts val="0"/>
              </a:spcBef>
              <a:spcAft>
                <a:spcPts val="0"/>
              </a:spcAft>
              <a:buNone/>
            </a:pPr>
            <a:r>
              <a:rPr b="1" lang="en" sz="1300">
                <a:solidFill>
                  <a:schemeClr val="dk2"/>
                </a:solidFill>
                <a:latin typeface="Nunito"/>
                <a:ea typeface="Nunito"/>
                <a:cs typeface="Nunito"/>
                <a:sym typeface="Nunito"/>
              </a:rPr>
              <a:t>Understand to our best ability what our customers like</a:t>
            </a:r>
            <a:endParaRPr b="1"/>
          </a:p>
        </p:txBody>
      </p:sp>
      <p:sp>
        <p:nvSpPr>
          <p:cNvPr id="619" name="Google Shape;619;p31"/>
          <p:cNvSpPr txBox="1"/>
          <p:nvPr/>
        </p:nvSpPr>
        <p:spPr>
          <a:xfrm>
            <a:off x="5568100" y="1562275"/>
            <a:ext cx="267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8</a:t>
            </a:r>
            <a:endParaRPr sz="800">
              <a:latin typeface="Nunito"/>
              <a:ea typeface="Nunito"/>
              <a:cs typeface="Nunito"/>
              <a:sym typeface="Nunito"/>
            </a:endParaRPr>
          </a:p>
        </p:txBody>
      </p:sp>
      <p:sp>
        <p:nvSpPr>
          <p:cNvPr id="620" name="Google Shape;620;p31"/>
          <p:cNvSpPr txBox="1"/>
          <p:nvPr/>
        </p:nvSpPr>
        <p:spPr>
          <a:xfrm>
            <a:off x="205750" y="4581150"/>
            <a:ext cx="45126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621" name="Google Shape;621;p31"/>
          <p:cNvSpPr txBox="1"/>
          <p:nvPr/>
        </p:nvSpPr>
        <p:spPr>
          <a:xfrm>
            <a:off x="200625" y="4793725"/>
            <a:ext cx="4347900" cy="41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8. Growth Image: </a:t>
            </a:r>
            <a:r>
              <a:rPr lang="en" sz="800" u="sng">
                <a:solidFill>
                  <a:schemeClr val="accent5"/>
                </a:solidFill>
                <a:latin typeface="Nunito"/>
                <a:ea typeface="Nunito"/>
                <a:cs typeface="Nunito"/>
                <a:sym typeface="Nunito"/>
                <a:hlinkClick r:id="rId4"/>
              </a:rPr>
              <a:t>https://bit.ly/2towo4C</a:t>
            </a:r>
            <a:r>
              <a:rPr lang="en" sz="800">
                <a:latin typeface="Nunito"/>
                <a:ea typeface="Nunito"/>
                <a:cs typeface="Nunito"/>
                <a:sym typeface="Nunito"/>
              </a:rPr>
              <a:t> (</a:t>
            </a:r>
            <a:r>
              <a:rPr lang="en" sz="800">
                <a:solidFill>
                  <a:schemeClr val="dk2"/>
                </a:solidFill>
                <a:latin typeface="Nunito"/>
                <a:ea typeface="Nunito"/>
                <a:cs typeface="Nunito"/>
                <a:sym typeface="Nunito"/>
              </a:rPr>
              <a:t>Slide 7)</a:t>
            </a:r>
            <a:endParaRPr sz="800">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94"/>
          <p:cNvSpPr txBox="1"/>
          <p:nvPr>
            <p:ph type="title"/>
          </p:nvPr>
        </p:nvSpPr>
        <p:spPr>
          <a:xfrm>
            <a:off x="544325" y="0"/>
            <a:ext cx="8329200" cy="56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1D7E74"/>
                </a:solidFill>
                <a:latin typeface="Nunito"/>
                <a:ea typeface="Nunito"/>
                <a:cs typeface="Nunito"/>
                <a:sym typeface="Nunito"/>
              </a:rPr>
              <a:t>Return of Value</a:t>
            </a:r>
            <a:endParaRPr sz="2400">
              <a:solidFill>
                <a:srgbClr val="1D7E74"/>
              </a:solidFill>
              <a:latin typeface="Nunito"/>
              <a:ea typeface="Nunito"/>
              <a:cs typeface="Nunito"/>
              <a:sym typeface="Nunito"/>
            </a:endParaRPr>
          </a:p>
          <a:p>
            <a:pPr indent="0" lvl="0" marL="0" rtl="0" algn="ctr">
              <a:spcBef>
                <a:spcPts val="0"/>
              </a:spcBef>
              <a:spcAft>
                <a:spcPts val="0"/>
              </a:spcAft>
              <a:buNone/>
            </a:pPr>
            <a:r>
              <a:t/>
            </a:r>
            <a:endParaRPr sz="2400">
              <a:solidFill>
                <a:srgbClr val="1D7E74"/>
              </a:solidFill>
              <a:latin typeface="Nunito"/>
              <a:ea typeface="Nunito"/>
              <a:cs typeface="Nunito"/>
              <a:sym typeface="Nunito"/>
            </a:endParaRPr>
          </a:p>
          <a:p>
            <a:pPr indent="0" lvl="0" marL="0" rtl="0" algn="ctr">
              <a:spcBef>
                <a:spcPts val="0"/>
              </a:spcBef>
              <a:spcAft>
                <a:spcPts val="0"/>
              </a:spcAft>
              <a:buNone/>
            </a:pPr>
            <a:r>
              <a:t/>
            </a:r>
            <a:endParaRPr sz="2400">
              <a:solidFill>
                <a:srgbClr val="1D7E74"/>
              </a:solidFill>
              <a:latin typeface="Nunito"/>
              <a:ea typeface="Nunito"/>
              <a:cs typeface="Nunito"/>
              <a:sym typeface="Nunito"/>
            </a:endParaRPr>
          </a:p>
        </p:txBody>
      </p:sp>
      <p:sp>
        <p:nvSpPr>
          <p:cNvPr id="1216" name="Google Shape;1216;p94"/>
          <p:cNvSpPr txBox="1"/>
          <p:nvPr/>
        </p:nvSpPr>
        <p:spPr>
          <a:xfrm>
            <a:off x="799325" y="301250"/>
            <a:ext cx="8074200" cy="407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CC4125"/>
              </a:buClr>
              <a:buSzPts val="1400"/>
              <a:buFont typeface="Nunito"/>
              <a:buChar char="●"/>
            </a:pPr>
            <a:r>
              <a:rPr b="1" lang="en">
                <a:solidFill>
                  <a:srgbClr val="CC4125"/>
                </a:solidFill>
                <a:latin typeface="Nunito"/>
                <a:ea typeface="Nunito"/>
                <a:cs typeface="Nunito"/>
                <a:sym typeface="Nunito"/>
              </a:rPr>
              <a:t>Consistent Delivery:</a:t>
            </a:r>
            <a:endParaRPr b="1">
              <a:solidFill>
                <a:srgbClr val="CC4125"/>
              </a:solidFill>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I</a:t>
            </a:r>
            <a:r>
              <a:rPr lang="en" sz="1200">
                <a:latin typeface="Nunito"/>
                <a:ea typeface="Nunito"/>
                <a:cs typeface="Nunito"/>
                <a:sym typeface="Nunito"/>
              </a:rPr>
              <a:t>ntegration process of MySQL and MongoDB to be condensed and completed in 14 days</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Reduce Data Latency to 3 seconds</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The new database to apply validation checks on per collection basis with customizable validation levels and validation actions to maintain consistency of data </a:t>
            </a:r>
            <a:r>
              <a:rPr lang="en" sz="800">
                <a:latin typeface="Nunito"/>
                <a:ea typeface="Nunito"/>
                <a:cs typeface="Nunito"/>
                <a:sym typeface="Nunito"/>
              </a:rPr>
              <a:t>62</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MongoDB Auto-Sharding would ensure the current database throughput and availability would remain consistent through the scaling process</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MongoDB uses a multi-granularity locking system that allows operations to lock at global database or collection level allowing individual storage engines to implement their own concurrency control below the collection level to maintain consistency of data </a:t>
            </a:r>
            <a:r>
              <a:rPr lang="en" sz="800">
                <a:latin typeface="Nunito"/>
                <a:ea typeface="Nunito"/>
                <a:cs typeface="Nunito"/>
                <a:sym typeface="Nunito"/>
              </a:rPr>
              <a:t>63</a:t>
            </a:r>
            <a:endParaRPr sz="1200">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MongoDB consistently supports custom order creation with execution time not exceeding 5 seconds</a:t>
            </a:r>
            <a:endParaRPr sz="1200">
              <a:latin typeface="Nunito"/>
              <a:ea typeface="Nunito"/>
              <a:cs typeface="Nunito"/>
              <a:sym typeface="Nunito"/>
            </a:endParaRPr>
          </a:p>
          <a:p>
            <a:pPr indent="0" lvl="0" marL="0" rtl="0" algn="l">
              <a:spcBef>
                <a:spcPts val="0"/>
              </a:spcBef>
              <a:spcAft>
                <a:spcPts val="0"/>
              </a:spcAft>
              <a:buNone/>
            </a:pPr>
            <a:r>
              <a:t/>
            </a:r>
            <a:endParaRPr sz="1200">
              <a:latin typeface="Nunito"/>
              <a:ea typeface="Nunito"/>
              <a:cs typeface="Nunito"/>
              <a:sym typeface="Nunito"/>
            </a:endParaRPr>
          </a:p>
          <a:p>
            <a:pPr indent="-317500" lvl="0" marL="457200" rtl="0" algn="l">
              <a:spcBef>
                <a:spcPts val="0"/>
              </a:spcBef>
              <a:spcAft>
                <a:spcPts val="0"/>
              </a:spcAft>
              <a:buClr>
                <a:srgbClr val="CC4125"/>
              </a:buClr>
              <a:buSzPts val="1400"/>
              <a:buFont typeface="Nunito"/>
              <a:buChar char="●"/>
            </a:pPr>
            <a:r>
              <a:rPr b="1" lang="en">
                <a:solidFill>
                  <a:srgbClr val="CC4125"/>
                </a:solidFill>
                <a:latin typeface="Nunito"/>
                <a:ea typeface="Nunito"/>
                <a:cs typeface="Nunito"/>
                <a:sym typeface="Nunito"/>
              </a:rPr>
              <a:t>Analysis:</a:t>
            </a:r>
            <a:endParaRPr b="1">
              <a:solidFill>
                <a:srgbClr val="CC4125"/>
              </a:solidFill>
              <a:latin typeface="Nunito"/>
              <a:ea typeface="Nunito"/>
              <a:cs typeface="Nunito"/>
              <a:sym typeface="Nunito"/>
            </a:endParaRPr>
          </a:p>
          <a:p>
            <a:pPr indent="-304800" lvl="1" marL="914400" rtl="0" algn="l">
              <a:lnSpc>
                <a:spcPct val="115000"/>
              </a:lnSpc>
              <a:spcBef>
                <a:spcPts val="0"/>
              </a:spcBef>
              <a:spcAft>
                <a:spcPts val="0"/>
              </a:spcAft>
              <a:buSzPts val="1200"/>
              <a:buFont typeface="Nunito"/>
              <a:buChar char="○"/>
            </a:pPr>
            <a:r>
              <a:rPr lang="en" sz="1200">
                <a:latin typeface="Nunito"/>
                <a:ea typeface="Nunito"/>
                <a:cs typeface="Nunito"/>
                <a:sym typeface="Nunito"/>
              </a:rPr>
              <a:t>The database should support data monitoring tools which will show the users real-time metrics such as: Throughput, Resource Utilization, Resource Saturation, Errors with their status </a:t>
            </a:r>
            <a:r>
              <a:rPr lang="en" sz="800">
                <a:latin typeface="Nunito"/>
                <a:ea typeface="Nunito"/>
                <a:cs typeface="Nunito"/>
                <a:sym typeface="Nunito"/>
              </a:rPr>
              <a:t>64</a:t>
            </a:r>
            <a:endParaRPr sz="1200">
              <a:latin typeface="Nunito"/>
              <a:ea typeface="Nunito"/>
              <a:cs typeface="Nunito"/>
              <a:sym typeface="Nunito"/>
            </a:endParaRPr>
          </a:p>
          <a:p>
            <a:pPr indent="-304800" lvl="1" marL="914400" rtl="0" algn="l">
              <a:lnSpc>
                <a:spcPct val="115000"/>
              </a:lnSpc>
              <a:spcBef>
                <a:spcPts val="0"/>
              </a:spcBef>
              <a:spcAft>
                <a:spcPts val="0"/>
              </a:spcAft>
              <a:buSzPts val="1200"/>
              <a:buFont typeface="Nunito"/>
              <a:buChar char="○"/>
            </a:pPr>
            <a:r>
              <a:rPr lang="en" sz="1200">
                <a:latin typeface="Nunito"/>
                <a:ea typeface="Nunito"/>
                <a:cs typeface="Nunito"/>
                <a:sym typeface="Nunito"/>
              </a:rPr>
              <a:t>MongoDB supports different types of queries such as key-value, range, geo-spatial, text-search, aggregation framework and mapreduce queries in addition to secondary indexes to improve query performance and extract better insights for the OSS customers </a:t>
            </a:r>
            <a:r>
              <a:rPr lang="en" sz="800">
                <a:latin typeface="Nunito"/>
                <a:ea typeface="Nunito"/>
                <a:cs typeface="Nunito"/>
                <a:sym typeface="Nunito"/>
              </a:rPr>
              <a:t>65</a:t>
            </a:r>
            <a:endParaRPr sz="1200">
              <a:latin typeface="Nunito"/>
              <a:ea typeface="Nunito"/>
              <a:cs typeface="Nunito"/>
              <a:sym typeface="Nunito"/>
            </a:endParaRPr>
          </a:p>
          <a:p>
            <a:pPr indent="-317500" lvl="0" marL="457200" rtl="0" algn="l">
              <a:spcBef>
                <a:spcPts val="0"/>
              </a:spcBef>
              <a:spcAft>
                <a:spcPts val="0"/>
              </a:spcAft>
              <a:buClr>
                <a:srgbClr val="CC4125"/>
              </a:buClr>
              <a:buSzPts val="1400"/>
              <a:buFont typeface="Nunito"/>
              <a:buChar char="●"/>
            </a:pPr>
            <a:r>
              <a:rPr b="1" lang="en">
                <a:solidFill>
                  <a:srgbClr val="CC4125"/>
                </a:solidFill>
                <a:latin typeface="Nunito"/>
                <a:ea typeface="Nunito"/>
                <a:cs typeface="Nunito"/>
                <a:sym typeface="Nunito"/>
              </a:rPr>
              <a:t>Network:</a:t>
            </a:r>
            <a:endParaRPr b="1">
              <a:solidFill>
                <a:srgbClr val="CC4125"/>
              </a:solidFill>
              <a:latin typeface="Nunito"/>
              <a:ea typeface="Nunito"/>
              <a:cs typeface="Nunito"/>
              <a:sym typeface="Nunito"/>
            </a:endParaRPr>
          </a:p>
          <a:p>
            <a:pPr indent="-304800" lvl="1" marL="914400" rtl="0" algn="l">
              <a:spcBef>
                <a:spcPts val="0"/>
              </a:spcBef>
              <a:spcAft>
                <a:spcPts val="0"/>
              </a:spcAft>
              <a:buSzPts val="1200"/>
              <a:buFont typeface="Nunito"/>
              <a:buChar char="○"/>
            </a:pPr>
            <a:r>
              <a:rPr lang="en" sz="1200">
                <a:latin typeface="Nunito"/>
                <a:ea typeface="Nunito"/>
                <a:cs typeface="Nunito"/>
                <a:sym typeface="Nunito"/>
              </a:rPr>
              <a:t>MongoDB supports system drivers such as python, NodeJS and Java which facilitates downstream applications such as the Chatbot and the Analytics Module </a:t>
            </a:r>
            <a:r>
              <a:rPr lang="en" sz="800">
                <a:latin typeface="Nunito"/>
                <a:ea typeface="Nunito"/>
                <a:cs typeface="Nunito"/>
                <a:sym typeface="Nunito"/>
              </a:rPr>
              <a:t>66</a:t>
            </a:r>
            <a:endParaRPr sz="1200">
              <a:latin typeface="Nunito"/>
              <a:ea typeface="Nunito"/>
              <a:cs typeface="Nunito"/>
              <a:sym typeface="Nunito"/>
            </a:endParaRPr>
          </a:p>
        </p:txBody>
      </p:sp>
      <p:sp>
        <p:nvSpPr>
          <p:cNvPr id="1217" name="Google Shape;1217;p94"/>
          <p:cNvSpPr txBox="1"/>
          <p:nvPr/>
        </p:nvSpPr>
        <p:spPr>
          <a:xfrm>
            <a:off x="92675" y="4378850"/>
            <a:ext cx="8491500" cy="4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latin typeface="Nunito"/>
                <a:ea typeface="Nunito"/>
                <a:cs typeface="Nunito"/>
                <a:sym typeface="Nunito"/>
              </a:rPr>
              <a:t>62. </a:t>
            </a:r>
            <a:r>
              <a:rPr lang="en" sz="800" u="sng">
                <a:solidFill>
                  <a:schemeClr val="accent5"/>
                </a:solidFill>
                <a:latin typeface="Nunito"/>
                <a:ea typeface="Nunito"/>
                <a:cs typeface="Nunito"/>
                <a:sym typeface="Nunito"/>
                <a:hlinkClick r:id="rId3"/>
              </a:rPr>
              <a:t>https://docs.mongodb.com/manual/core/schema-validation/</a:t>
            </a:r>
            <a:endParaRPr sz="600">
              <a:latin typeface="Nunito"/>
              <a:ea typeface="Nunito"/>
              <a:cs typeface="Nunito"/>
              <a:sym typeface="Nunito"/>
            </a:endParaRPr>
          </a:p>
          <a:p>
            <a:pPr indent="0" lvl="0" marL="0" rtl="0" algn="l">
              <a:spcBef>
                <a:spcPts val="0"/>
              </a:spcBef>
              <a:spcAft>
                <a:spcPts val="0"/>
              </a:spcAft>
              <a:buNone/>
            </a:pPr>
            <a:r>
              <a:rPr lang="en" sz="600">
                <a:latin typeface="Nunito"/>
                <a:ea typeface="Nunito"/>
                <a:cs typeface="Nunito"/>
                <a:sym typeface="Nunito"/>
              </a:rPr>
              <a:t>63. </a:t>
            </a:r>
            <a:r>
              <a:rPr lang="en" sz="800" u="sng">
                <a:solidFill>
                  <a:schemeClr val="accent5"/>
                </a:solidFill>
                <a:highlight>
                  <a:schemeClr val="lt1"/>
                </a:highlight>
                <a:latin typeface="Roboto"/>
                <a:ea typeface="Roboto"/>
                <a:cs typeface="Roboto"/>
                <a:sym typeface="Roboto"/>
                <a:hlinkClick r:id="rId4"/>
              </a:rPr>
              <a:t>h</a:t>
            </a:r>
            <a:r>
              <a:rPr lang="en" sz="800" u="sng">
                <a:solidFill>
                  <a:schemeClr val="accent5"/>
                </a:solidFill>
                <a:latin typeface="Roboto"/>
                <a:ea typeface="Roboto"/>
                <a:cs typeface="Roboto"/>
                <a:sym typeface="Roboto"/>
                <a:hlinkClick r:id="rId5"/>
              </a:rPr>
              <a:t>https://docs.mongodb.com/manual/faq/concurrency/</a:t>
            </a:r>
            <a:endParaRPr sz="600">
              <a:latin typeface="Nunito"/>
              <a:ea typeface="Nunito"/>
              <a:cs typeface="Nunito"/>
              <a:sym typeface="Nunito"/>
            </a:endParaRPr>
          </a:p>
          <a:p>
            <a:pPr indent="0" lvl="0" marL="0" rtl="0" algn="l">
              <a:spcBef>
                <a:spcPts val="0"/>
              </a:spcBef>
              <a:spcAft>
                <a:spcPts val="0"/>
              </a:spcAft>
              <a:buNone/>
            </a:pPr>
            <a:r>
              <a:rPr lang="en" sz="600">
                <a:latin typeface="Nunito"/>
                <a:ea typeface="Nunito"/>
                <a:cs typeface="Nunito"/>
                <a:sym typeface="Nunito"/>
              </a:rPr>
              <a:t>64. </a:t>
            </a:r>
            <a:r>
              <a:rPr lang="en" sz="800" u="sng">
                <a:solidFill>
                  <a:schemeClr val="accent5"/>
                </a:solidFill>
                <a:latin typeface="Nunito"/>
                <a:ea typeface="Nunito"/>
                <a:cs typeface="Nunito"/>
                <a:sym typeface="Nunito"/>
                <a:hlinkClick r:id="rId6"/>
              </a:rPr>
              <a:t>https://www.datadoghq.com/blog/monitoring-mongodb-performance-metrics-wiredtiger/</a:t>
            </a:r>
            <a:endParaRPr sz="600">
              <a:latin typeface="Nunito"/>
              <a:ea typeface="Nunito"/>
              <a:cs typeface="Nunito"/>
              <a:sym typeface="Nunito"/>
            </a:endParaRPr>
          </a:p>
          <a:p>
            <a:pPr indent="0" lvl="0" marL="0" rtl="0" algn="l">
              <a:spcBef>
                <a:spcPts val="0"/>
              </a:spcBef>
              <a:spcAft>
                <a:spcPts val="0"/>
              </a:spcAft>
              <a:buNone/>
            </a:pPr>
            <a:r>
              <a:rPr lang="en" sz="600">
                <a:latin typeface="Nunito"/>
                <a:ea typeface="Nunito"/>
                <a:cs typeface="Nunito"/>
                <a:sym typeface="Nunito"/>
              </a:rPr>
              <a:t>65. </a:t>
            </a:r>
            <a:r>
              <a:rPr lang="en" sz="800" u="sng">
                <a:solidFill>
                  <a:schemeClr val="accent5"/>
                </a:solidFill>
                <a:highlight>
                  <a:schemeClr val="lt1"/>
                </a:highlight>
                <a:latin typeface="Roboto"/>
                <a:ea typeface="Roboto"/>
                <a:cs typeface="Roboto"/>
                <a:sym typeface="Roboto"/>
                <a:hlinkClick r:id="rId7"/>
              </a:rPr>
              <a:t>https://jira.mongodb.org/secure/attachment/.../MongoDB_Architecture_Guide.pdf</a:t>
            </a:r>
            <a:endParaRPr sz="600">
              <a:latin typeface="Nunito"/>
              <a:ea typeface="Nunito"/>
              <a:cs typeface="Nunito"/>
              <a:sym typeface="Nunito"/>
            </a:endParaRPr>
          </a:p>
          <a:p>
            <a:pPr indent="0" lvl="0" marL="0" rtl="0" algn="l">
              <a:spcBef>
                <a:spcPts val="0"/>
              </a:spcBef>
              <a:spcAft>
                <a:spcPts val="0"/>
              </a:spcAft>
              <a:buNone/>
            </a:pPr>
            <a:r>
              <a:rPr lang="en" sz="600">
                <a:latin typeface="Nunito"/>
                <a:ea typeface="Nunito"/>
                <a:cs typeface="Nunito"/>
                <a:sym typeface="Nunito"/>
              </a:rPr>
              <a:t>66. </a:t>
            </a:r>
            <a:r>
              <a:rPr lang="en" sz="800">
                <a:latin typeface="Nunito"/>
                <a:ea typeface="Nunito"/>
                <a:cs typeface="Nunito"/>
                <a:sym typeface="Nunito"/>
              </a:rPr>
              <a:t> </a:t>
            </a:r>
            <a:r>
              <a:rPr lang="en" sz="800" u="sng">
                <a:solidFill>
                  <a:schemeClr val="accent5"/>
                </a:solidFill>
                <a:highlight>
                  <a:schemeClr val="lt1"/>
                </a:highlight>
                <a:latin typeface="Roboto"/>
                <a:ea typeface="Roboto"/>
                <a:cs typeface="Roboto"/>
                <a:sym typeface="Roboto"/>
                <a:hlinkClick r:id="rId8"/>
              </a:rPr>
              <a:t>https://docs.mongodb.com/ecosystem/drivers/driver-compatibility-reference/</a:t>
            </a:r>
            <a:endParaRPr sz="800">
              <a:latin typeface="Nunito"/>
              <a:ea typeface="Nunito"/>
              <a:cs typeface="Nunito"/>
              <a:sym typeface="Nunito"/>
            </a:endParaRPr>
          </a:p>
          <a:p>
            <a:pPr indent="0" lvl="0" marL="0" rtl="0" algn="l">
              <a:spcBef>
                <a:spcPts val="0"/>
              </a:spcBef>
              <a:spcAft>
                <a:spcPts val="0"/>
              </a:spcAft>
              <a:buNone/>
            </a:pPr>
            <a:r>
              <a:t/>
            </a:r>
            <a:endParaRPr sz="600">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Google Shape;1222;p95"/>
          <p:cNvSpPr txBox="1"/>
          <p:nvPr>
            <p:ph type="title"/>
          </p:nvPr>
        </p:nvSpPr>
        <p:spPr>
          <a:xfrm>
            <a:off x="1388625" y="772725"/>
            <a:ext cx="6366900" cy="1863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8000"/>
              <a:buNone/>
            </a:pPr>
            <a:r>
              <a:rPr lang="en" sz="4800">
                <a:latin typeface="Nunito"/>
                <a:ea typeface="Nunito"/>
                <a:cs typeface="Nunito"/>
                <a:sym typeface="Nunito"/>
              </a:rPr>
              <a:t>Testing</a:t>
            </a:r>
            <a:endParaRPr>
              <a:latin typeface="Nunito"/>
              <a:ea typeface="Nunito"/>
              <a:cs typeface="Nunito"/>
              <a:sym typeface="Nunit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Google Shape;1227;p96"/>
          <p:cNvSpPr txBox="1"/>
          <p:nvPr>
            <p:ph type="title"/>
          </p:nvPr>
        </p:nvSpPr>
        <p:spPr>
          <a:xfrm>
            <a:off x="1303800" y="598575"/>
            <a:ext cx="7030500" cy="5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Test Plan</a:t>
            </a:r>
            <a:endParaRPr/>
          </a:p>
        </p:txBody>
      </p:sp>
      <p:sp>
        <p:nvSpPr>
          <p:cNvPr id="1228" name="Google Shape;1228;p96"/>
          <p:cNvSpPr txBox="1"/>
          <p:nvPr/>
        </p:nvSpPr>
        <p:spPr>
          <a:xfrm>
            <a:off x="3518250" y="154137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Unit Test Plan</a:t>
            </a:r>
            <a:endParaRPr b="1">
              <a:latin typeface="Nunito"/>
              <a:ea typeface="Nunito"/>
              <a:cs typeface="Nunito"/>
              <a:sym typeface="Nunito"/>
            </a:endParaRPr>
          </a:p>
        </p:txBody>
      </p:sp>
      <p:sp>
        <p:nvSpPr>
          <p:cNvPr id="1229" name="Google Shape;1229;p96"/>
          <p:cNvSpPr/>
          <p:nvPr/>
        </p:nvSpPr>
        <p:spPr>
          <a:xfrm>
            <a:off x="4526500" y="1935425"/>
            <a:ext cx="174000" cy="44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96"/>
          <p:cNvSpPr txBox="1"/>
          <p:nvPr/>
        </p:nvSpPr>
        <p:spPr>
          <a:xfrm>
            <a:off x="3505750" y="237582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Integrated</a:t>
            </a:r>
            <a:r>
              <a:rPr b="1" lang="en">
                <a:latin typeface="Nunito"/>
                <a:ea typeface="Nunito"/>
                <a:cs typeface="Nunito"/>
                <a:sym typeface="Nunito"/>
              </a:rPr>
              <a:t> Test Plan</a:t>
            </a:r>
            <a:endParaRPr b="1">
              <a:latin typeface="Nunito"/>
              <a:ea typeface="Nunito"/>
              <a:cs typeface="Nunito"/>
              <a:sym typeface="Nunito"/>
            </a:endParaRPr>
          </a:p>
        </p:txBody>
      </p:sp>
      <p:sp>
        <p:nvSpPr>
          <p:cNvPr id="1231" name="Google Shape;1231;p96"/>
          <p:cNvSpPr/>
          <p:nvPr/>
        </p:nvSpPr>
        <p:spPr>
          <a:xfrm>
            <a:off x="4526500" y="2723525"/>
            <a:ext cx="174000" cy="44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96"/>
          <p:cNvSpPr txBox="1"/>
          <p:nvPr/>
        </p:nvSpPr>
        <p:spPr>
          <a:xfrm>
            <a:off x="3540450" y="321027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System</a:t>
            </a:r>
            <a:r>
              <a:rPr b="1" lang="en">
                <a:latin typeface="Nunito"/>
                <a:ea typeface="Nunito"/>
                <a:cs typeface="Nunito"/>
                <a:sym typeface="Nunito"/>
              </a:rPr>
              <a:t> Test Plan</a:t>
            </a:r>
            <a:endParaRPr b="1">
              <a:latin typeface="Nunito"/>
              <a:ea typeface="Nunito"/>
              <a:cs typeface="Nunito"/>
              <a:sym typeface="Nunito"/>
            </a:endParaRPr>
          </a:p>
        </p:txBody>
      </p:sp>
      <p:sp>
        <p:nvSpPr>
          <p:cNvPr id="1233" name="Google Shape;1233;p96"/>
          <p:cNvSpPr/>
          <p:nvPr/>
        </p:nvSpPr>
        <p:spPr>
          <a:xfrm>
            <a:off x="4526500" y="3604325"/>
            <a:ext cx="174000" cy="44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96"/>
          <p:cNvSpPr txBox="1"/>
          <p:nvPr/>
        </p:nvSpPr>
        <p:spPr>
          <a:xfrm>
            <a:off x="3540450" y="404472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User Acceptance</a:t>
            </a:r>
            <a:r>
              <a:rPr b="1" lang="en">
                <a:latin typeface="Nunito"/>
                <a:ea typeface="Nunito"/>
                <a:cs typeface="Nunito"/>
                <a:sym typeface="Nunito"/>
              </a:rPr>
              <a:t> Test Plan</a:t>
            </a:r>
            <a:endParaRPr b="1">
              <a:latin typeface="Nunito"/>
              <a:ea typeface="Nunito"/>
              <a:cs typeface="Nunito"/>
              <a:sym typeface="Nunito"/>
            </a:endParaRPr>
          </a:p>
        </p:txBody>
      </p:sp>
      <p:sp>
        <p:nvSpPr>
          <p:cNvPr id="1235" name="Google Shape;1235;p96"/>
          <p:cNvSpPr txBox="1"/>
          <p:nvPr/>
        </p:nvSpPr>
        <p:spPr>
          <a:xfrm>
            <a:off x="817200" y="1181600"/>
            <a:ext cx="21846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85200C"/>
                </a:solidFill>
                <a:latin typeface="Nunito"/>
                <a:ea typeface="Nunito"/>
                <a:cs typeface="Nunito"/>
                <a:sym typeface="Nunito"/>
              </a:rPr>
              <a:t>Verification Phases</a:t>
            </a:r>
            <a:endParaRPr b="1" sz="1700">
              <a:solidFill>
                <a:srgbClr val="85200C"/>
              </a:solidFill>
              <a:latin typeface="Nunito"/>
              <a:ea typeface="Nunito"/>
              <a:cs typeface="Nunito"/>
              <a:sym typeface="Nunito"/>
            </a:endParaRPr>
          </a:p>
        </p:txBody>
      </p:sp>
      <p:sp>
        <p:nvSpPr>
          <p:cNvPr id="1236" name="Google Shape;1236;p96"/>
          <p:cNvSpPr txBox="1"/>
          <p:nvPr/>
        </p:nvSpPr>
        <p:spPr>
          <a:xfrm>
            <a:off x="6549725" y="115777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1237" name="Google Shape;1237;p96"/>
          <p:cNvSpPr txBox="1"/>
          <p:nvPr/>
        </p:nvSpPr>
        <p:spPr>
          <a:xfrm>
            <a:off x="6352500" y="1081575"/>
            <a:ext cx="25971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85200C"/>
                </a:solidFill>
                <a:latin typeface="Nunito"/>
                <a:ea typeface="Nunito"/>
                <a:cs typeface="Nunito"/>
                <a:sym typeface="Nunito"/>
              </a:rPr>
              <a:t>Validation Phases</a:t>
            </a:r>
            <a:endParaRPr b="1" sz="1800">
              <a:solidFill>
                <a:srgbClr val="85200C"/>
              </a:solidFill>
              <a:latin typeface="Nunito"/>
              <a:ea typeface="Nunito"/>
              <a:cs typeface="Nunito"/>
              <a:sym typeface="Nunito"/>
            </a:endParaRPr>
          </a:p>
        </p:txBody>
      </p:sp>
      <p:sp>
        <p:nvSpPr>
          <p:cNvPr id="1238" name="Google Shape;1238;p96"/>
          <p:cNvSpPr/>
          <p:nvPr/>
        </p:nvSpPr>
        <p:spPr>
          <a:xfrm>
            <a:off x="3175475" y="1672150"/>
            <a:ext cx="660600" cy="18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96"/>
          <p:cNvSpPr/>
          <p:nvPr/>
        </p:nvSpPr>
        <p:spPr>
          <a:xfrm>
            <a:off x="3175475" y="2506600"/>
            <a:ext cx="511500" cy="18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96"/>
          <p:cNvSpPr/>
          <p:nvPr/>
        </p:nvSpPr>
        <p:spPr>
          <a:xfrm>
            <a:off x="3175400" y="3313425"/>
            <a:ext cx="660600" cy="18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96"/>
          <p:cNvSpPr/>
          <p:nvPr/>
        </p:nvSpPr>
        <p:spPr>
          <a:xfrm>
            <a:off x="2968525" y="4200125"/>
            <a:ext cx="660600" cy="189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96"/>
          <p:cNvSpPr/>
          <p:nvPr/>
        </p:nvSpPr>
        <p:spPr>
          <a:xfrm>
            <a:off x="5210275" y="1672150"/>
            <a:ext cx="660600" cy="18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96"/>
          <p:cNvSpPr/>
          <p:nvPr/>
        </p:nvSpPr>
        <p:spPr>
          <a:xfrm>
            <a:off x="5379175" y="2506600"/>
            <a:ext cx="660600" cy="18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96"/>
          <p:cNvSpPr/>
          <p:nvPr/>
        </p:nvSpPr>
        <p:spPr>
          <a:xfrm>
            <a:off x="5322950" y="3313425"/>
            <a:ext cx="660600" cy="18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96"/>
          <p:cNvSpPr/>
          <p:nvPr/>
        </p:nvSpPr>
        <p:spPr>
          <a:xfrm>
            <a:off x="5505150" y="4196450"/>
            <a:ext cx="660600" cy="18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96"/>
          <p:cNvSpPr txBox="1"/>
          <p:nvPr/>
        </p:nvSpPr>
        <p:spPr>
          <a:xfrm>
            <a:off x="880800" y="404472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4D79"/>
                </a:solidFill>
                <a:latin typeface="Nunito"/>
                <a:ea typeface="Nunito"/>
                <a:cs typeface="Nunito"/>
                <a:sym typeface="Nunito"/>
              </a:rPr>
              <a:t>Requirement Analysis</a:t>
            </a:r>
            <a:endParaRPr b="1">
              <a:solidFill>
                <a:srgbClr val="A64D79"/>
              </a:solidFill>
              <a:latin typeface="Nunito"/>
              <a:ea typeface="Nunito"/>
              <a:cs typeface="Nunito"/>
              <a:sym typeface="Nunito"/>
            </a:endParaRPr>
          </a:p>
        </p:txBody>
      </p:sp>
      <p:sp>
        <p:nvSpPr>
          <p:cNvPr id="1247" name="Google Shape;1247;p96"/>
          <p:cNvSpPr txBox="1"/>
          <p:nvPr/>
        </p:nvSpPr>
        <p:spPr>
          <a:xfrm>
            <a:off x="668900" y="2408000"/>
            <a:ext cx="22749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4D79"/>
                </a:solidFill>
                <a:latin typeface="Nunito"/>
                <a:ea typeface="Nunito"/>
                <a:cs typeface="Nunito"/>
                <a:sym typeface="Nunito"/>
              </a:rPr>
              <a:t>Functional Specification</a:t>
            </a:r>
            <a:endParaRPr b="1">
              <a:solidFill>
                <a:srgbClr val="A64D79"/>
              </a:solidFill>
              <a:latin typeface="Nunito"/>
              <a:ea typeface="Nunito"/>
              <a:cs typeface="Nunito"/>
              <a:sym typeface="Nunito"/>
            </a:endParaRPr>
          </a:p>
        </p:txBody>
      </p:sp>
      <p:sp>
        <p:nvSpPr>
          <p:cNvPr id="1248" name="Google Shape;1248;p96"/>
          <p:cNvSpPr txBox="1"/>
          <p:nvPr/>
        </p:nvSpPr>
        <p:spPr>
          <a:xfrm>
            <a:off x="1043050" y="3216650"/>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4D79"/>
                </a:solidFill>
                <a:latin typeface="Nunito"/>
                <a:ea typeface="Nunito"/>
                <a:cs typeface="Nunito"/>
                <a:sym typeface="Nunito"/>
              </a:rPr>
              <a:t>High Level Design</a:t>
            </a:r>
            <a:endParaRPr b="1">
              <a:solidFill>
                <a:srgbClr val="A64D79"/>
              </a:solidFill>
              <a:latin typeface="Nunito"/>
              <a:ea typeface="Nunito"/>
              <a:cs typeface="Nunito"/>
              <a:sym typeface="Nunito"/>
            </a:endParaRPr>
          </a:p>
        </p:txBody>
      </p:sp>
      <p:sp>
        <p:nvSpPr>
          <p:cNvPr id="1249" name="Google Shape;1249;p96"/>
          <p:cNvSpPr txBox="1"/>
          <p:nvPr/>
        </p:nvSpPr>
        <p:spPr>
          <a:xfrm>
            <a:off x="880800" y="159932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A64D79"/>
                </a:solidFill>
                <a:latin typeface="Nunito"/>
                <a:ea typeface="Nunito"/>
                <a:cs typeface="Nunito"/>
                <a:sym typeface="Nunito"/>
              </a:rPr>
              <a:t>Detailed</a:t>
            </a:r>
            <a:r>
              <a:rPr b="1" lang="en">
                <a:solidFill>
                  <a:srgbClr val="A64D79"/>
                </a:solidFill>
                <a:latin typeface="Nunito"/>
                <a:ea typeface="Nunito"/>
                <a:cs typeface="Nunito"/>
                <a:sym typeface="Nunito"/>
              </a:rPr>
              <a:t> Design Analysis</a:t>
            </a:r>
            <a:endParaRPr b="1">
              <a:solidFill>
                <a:srgbClr val="A64D79"/>
              </a:solidFill>
              <a:latin typeface="Nunito"/>
              <a:ea typeface="Nunito"/>
              <a:cs typeface="Nunito"/>
              <a:sym typeface="Nunito"/>
            </a:endParaRPr>
          </a:p>
        </p:txBody>
      </p:sp>
      <p:sp>
        <p:nvSpPr>
          <p:cNvPr id="1250" name="Google Shape;1250;p96"/>
          <p:cNvSpPr txBox="1"/>
          <p:nvPr/>
        </p:nvSpPr>
        <p:spPr>
          <a:xfrm>
            <a:off x="6352500" y="159932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latin typeface="Nunito"/>
                <a:ea typeface="Nunito"/>
                <a:cs typeface="Nunito"/>
                <a:sym typeface="Nunito"/>
              </a:rPr>
              <a:t>Unit Testing</a:t>
            </a:r>
            <a:endParaRPr b="1">
              <a:solidFill>
                <a:srgbClr val="CC4125"/>
              </a:solidFill>
              <a:latin typeface="Nunito"/>
              <a:ea typeface="Nunito"/>
              <a:cs typeface="Nunito"/>
              <a:sym typeface="Nunito"/>
            </a:endParaRPr>
          </a:p>
        </p:txBody>
      </p:sp>
      <p:sp>
        <p:nvSpPr>
          <p:cNvPr id="1251" name="Google Shape;1251;p96"/>
          <p:cNvSpPr txBox="1"/>
          <p:nvPr/>
        </p:nvSpPr>
        <p:spPr>
          <a:xfrm>
            <a:off x="6352500" y="238857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latin typeface="Nunito"/>
                <a:ea typeface="Nunito"/>
                <a:cs typeface="Nunito"/>
                <a:sym typeface="Nunito"/>
              </a:rPr>
              <a:t>Integration</a:t>
            </a:r>
            <a:r>
              <a:rPr b="1" lang="en">
                <a:solidFill>
                  <a:srgbClr val="CC4125"/>
                </a:solidFill>
                <a:latin typeface="Nunito"/>
                <a:ea typeface="Nunito"/>
                <a:cs typeface="Nunito"/>
                <a:sym typeface="Nunito"/>
              </a:rPr>
              <a:t> Testing</a:t>
            </a:r>
            <a:endParaRPr b="1">
              <a:solidFill>
                <a:srgbClr val="CC4125"/>
              </a:solidFill>
              <a:latin typeface="Nunito"/>
              <a:ea typeface="Nunito"/>
              <a:cs typeface="Nunito"/>
              <a:sym typeface="Nunito"/>
            </a:endParaRPr>
          </a:p>
        </p:txBody>
      </p:sp>
      <p:sp>
        <p:nvSpPr>
          <p:cNvPr id="1252" name="Google Shape;1252;p96"/>
          <p:cNvSpPr txBox="1"/>
          <p:nvPr/>
        </p:nvSpPr>
        <p:spPr>
          <a:xfrm>
            <a:off x="6352500" y="3214813"/>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latin typeface="Nunito"/>
                <a:ea typeface="Nunito"/>
                <a:cs typeface="Nunito"/>
                <a:sym typeface="Nunito"/>
              </a:rPr>
              <a:t>System</a:t>
            </a:r>
            <a:r>
              <a:rPr b="1" lang="en">
                <a:solidFill>
                  <a:srgbClr val="CC4125"/>
                </a:solidFill>
                <a:latin typeface="Nunito"/>
                <a:ea typeface="Nunito"/>
                <a:cs typeface="Nunito"/>
                <a:sym typeface="Nunito"/>
              </a:rPr>
              <a:t> Testing</a:t>
            </a:r>
            <a:endParaRPr b="1">
              <a:solidFill>
                <a:srgbClr val="CC4125"/>
              </a:solidFill>
              <a:latin typeface="Nunito"/>
              <a:ea typeface="Nunito"/>
              <a:cs typeface="Nunito"/>
              <a:sym typeface="Nunito"/>
            </a:endParaRPr>
          </a:p>
        </p:txBody>
      </p:sp>
      <p:sp>
        <p:nvSpPr>
          <p:cNvPr id="1253" name="Google Shape;1253;p96"/>
          <p:cNvSpPr txBox="1"/>
          <p:nvPr/>
        </p:nvSpPr>
        <p:spPr>
          <a:xfrm>
            <a:off x="6352500" y="4041075"/>
            <a:ext cx="2063100" cy="34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4125"/>
                </a:solidFill>
                <a:latin typeface="Nunito"/>
                <a:ea typeface="Nunito"/>
                <a:cs typeface="Nunito"/>
                <a:sym typeface="Nunito"/>
              </a:rPr>
              <a:t>User Acceptance </a:t>
            </a:r>
            <a:r>
              <a:rPr b="1" lang="en">
                <a:solidFill>
                  <a:srgbClr val="CC4125"/>
                </a:solidFill>
                <a:latin typeface="Nunito"/>
                <a:ea typeface="Nunito"/>
                <a:cs typeface="Nunito"/>
                <a:sym typeface="Nunito"/>
              </a:rPr>
              <a:t> Testing</a:t>
            </a:r>
            <a:endParaRPr b="1">
              <a:solidFill>
                <a:srgbClr val="CC4125"/>
              </a:solidFill>
              <a:latin typeface="Nunito"/>
              <a:ea typeface="Nunito"/>
              <a:cs typeface="Nunito"/>
              <a:sym typeface="Nunito"/>
            </a:endParaRPr>
          </a:p>
        </p:txBody>
      </p:sp>
      <p:sp>
        <p:nvSpPr>
          <p:cNvPr id="1254" name="Google Shape;1254;p96"/>
          <p:cNvSpPr/>
          <p:nvPr/>
        </p:nvSpPr>
        <p:spPr>
          <a:xfrm>
            <a:off x="3836075" y="69425"/>
            <a:ext cx="1635900" cy="1425600"/>
          </a:xfrm>
          <a:prstGeom prst="frame">
            <a:avLst>
              <a:gd fmla="val 1250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96"/>
          <p:cNvSpPr txBox="1"/>
          <p:nvPr/>
        </p:nvSpPr>
        <p:spPr>
          <a:xfrm>
            <a:off x="3975150" y="312925"/>
            <a:ext cx="1404000" cy="9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White-Box Testing</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b="1" lang="en" sz="1000">
                <a:latin typeface="Nunito"/>
                <a:ea typeface="Nunito"/>
                <a:cs typeface="Nunito"/>
                <a:sym typeface="Nunito"/>
              </a:rPr>
              <a:t>Developer : Tester</a:t>
            </a:r>
            <a:endParaRPr b="1" sz="1000">
              <a:latin typeface="Nunito"/>
              <a:ea typeface="Nunito"/>
              <a:cs typeface="Nunito"/>
              <a:sym typeface="Nunito"/>
            </a:endParaRPr>
          </a:p>
          <a:p>
            <a:pPr indent="0" lvl="0" marL="0" rtl="0" algn="ctr">
              <a:spcBef>
                <a:spcPts val="0"/>
              </a:spcBef>
              <a:spcAft>
                <a:spcPts val="0"/>
              </a:spcAft>
              <a:buNone/>
            </a:pPr>
            <a:r>
              <a:rPr b="1" lang="en" sz="1000">
                <a:latin typeface="Nunito"/>
                <a:ea typeface="Nunito"/>
                <a:cs typeface="Nunito"/>
                <a:sym typeface="Nunito"/>
              </a:rPr>
              <a:t>4 : 1</a:t>
            </a:r>
            <a:endParaRPr b="1" sz="1000">
              <a:latin typeface="Nunito"/>
              <a:ea typeface="Nunito"/>
              <a:cs typeface="Nunito"/>
              <a:sym typeface="Nuni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97"/>
          <p:cNvSpPr txBox="1"/>
          <p:nvPr>
            <p:ph type="title"/>
          </p:nvPr>
        </p:nvSpPr>
        <p:spPr>
          <a:xfrm>
            <a:off x="1227150" y="59275"/>
            <a:ext cx="5742600" cy="6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1D7E74"/>
                </a:solidFill>
                <a:latin typeface="Nunito"/>
                <a:ea typeface="Nunito"/>
                <a:cs typeface="Nunito"/>
                <a:sym typeface="Nunito"/>
              </a:rPr>
              <a:t>Unit Test Plan</a:t>
            </a:r>
            <a:endParaRPr>
              <a:solidFill>
                <a:srgbClr val="1D7E74"/>
              </a:solidFill>
            </a:endParaRPr>
          </a:p>
        </p:txBody>
      </p:sp>
      <p:sp>
        <p:nvSpPr>
          <p:cNvPr id="1261" name="Google Shape;1261;p97"/>
          <p:cNvSpPr txBox="1"/>
          <p:nvPr/>
        </p:nvSpPr>
        <p:spPr>
          <a:xfrm>
            <a:off x="1573975" y="3566500"/>
            <a:ext cx="327600" cy="2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62" name="Google Shape;1262;p97"/>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63" name="Google Shape;1263;p97"/>
          <p:cNvSpPr txBox="1"/>
          <p:nvPr/>
        </p:nvSpPr>
        <p:spPr>
          <a:xfrm>
            <a:off x="284850" y="930775"/>
            <a:ext cx="4074000" cy="388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latin typeface="Nunito"/>
                <a:ea typeface="Nunito"/>
                <a:cs typeface="Nunito"/>
                <a:sym typeface="Nunito"/>
              </a:rPr>
              <a:t>Detailed Design Analysis</a:t>
            </a:r>
            <a:endParaRPr b="1">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0B5394"/>
                </a:solidFill>
                <a:latin typeface="Nunito"/>
                <a:ea typeface="Nunito"/>
                <a:cs typeface="Nunito"/>
                <a:sym typeface="Nunito"/>
              </a:rPr>
              <a:t>Module 1: </a:t>
            </a:r>
            <a:r>
              <a:rPr b="1" lang="en" sz="1200">
                <a:solidFill>
                  <a:srgbClr val="0B5394"/>
                </a:solidFill>
                <a:highlight>
                  <a:srgbClr val="FFFFFF"/>
                </a:highlight>
                <a:latin typeface="Nunito"/>
                <a:ea typeface="Nunito"/>
                <a:cs typeface="Nunito"/>
                <a:sym typeface="Nunito"/>
              </a:rPr>
              <a:t>360 </a:t>
            </a:r>
            <a:r>
              <a:rPr b="1" lang="en" sz="1200">
                <a:solidFill>
                  <a:srgbClr val="0B5394"/>
                </a:solidFill>
                <a:latin typeface="Nunito"/>
                <a:ea typeface="Nunito"/>
                <a:cs typeface="Nunito"/>
                <a:sym typeface="Nunito"/>
              </a:rPr>
              <a:t>degree profile view</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Ensure High Level Requirements such as storing data as a BSON document, ability to pull data from various sources are captured in the design phase</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0B5394"/>
                </a:solidFill>
                <a:latin typeface="Nunito"/>
                <a:ea typeface="Nunito"/>
                <a:cs typeface="Nunito"/>
                <a:sym typeface="Nunito"/>
              </a:rPr>
              <a:t>Module 2: Chatbot</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Ensure high level requirements such as storage of customer conversations as a document and handling of complex data types are considered in the design phase</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0B5394"/>
                </a:solidFill>
                <a:latin typeface="Nunito"/>
                <a:ea typeface="Nunito"/>
                <a:cs typeface="Nunito"/>
                <a:sym typeface="Nunito"/>
              </a:rPr>
              <a:t>Module 3: Analytics</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100">
                <a:latin typeface="Nunito"/>
                <a:ea typeface="Nunito"/>
                <a:cs typeface="Nunito"/>
                <a:sym typeface="Nunito"/>
              </a:rPr>
              <a:t>- Ensure high level requirements such as various kinds of secondary indexes, minimum lag times and scheduling custom reports are considered in the design phase</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p:txBody>
      </p:sp>
      <p:cxnSp>
        <p:nvCxnSpPr>
          <p:cNvPr id="1264" name="Google Shape;1264;p97"/>
          <p:cNvCxnSpPr/>
          <p:nvPr/>
        </p:nvCxnSpPr>
        <p:spPr>
          <a:xfrm>
            <a:off x="4716875" y="702050"/>
            <a:ext cx="1200" cy="4110900"/>
          </a:xfrm>
          <a:prstGeom prst="straightConnector1">
            <a:avLst/>
          </a:prstGeom>
          <a:noFill/>
          <a:ln cap="flat" cmpd="sng" w="28575">
            <a:solidFill>
              <a:schemeClr val="dk2"/>
            </a:solidFill>
            <a:prstDash val="solid"/>
            <a:round/>
            <a:headEnd len="med" w="med" type="none"/>
            <a:tailEnd len="med" w="med" type="none"/>
          </a:ln>
        </p:spPr>
      </p:cxnSp>
      <p:sp>
        <p:nvSpPr>
          <p:cNvPr id="1265" name="Google Shape;1265;p97"/>
          <p:cNvSpPr txBox="1"/>
          <p:nvPr/>
        </p:nvSpPr>
        <p:spPr>
          <a:xfrm>
            <a:off x="1573975" y="63252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5200C"/>
                </a:solidFill>
                <a:latin typeface="Nunito"/>
                <a:ea typeface="Nunito"/>
                <a:cs typeface="Nunito"/>
                <a:sym typeface="Nunito"/>
              </a:rPr>
              <a:t>Verification Phase</a:t>
            </a:r>
            <a:endParaRPr b="1">
              <a:solidFill>
                <a:srgbClr val="85200C"/>
              </a:solidFill>
              <a:latin typeface="Nunito"/>
              <a:ea typeface="Nunito"/>
              <a:cs typeface="Nunito"/>
              <a:sym typeface="Nunito"/>
            </a:endParaRPr>
          </a:p>
        </p:txBody>
      </p:sp>
      <p:sp>
        <p:nvSpPr>
          <p:cNvPr id="1266" name="Google Shape;1266;p97"/>
          <p:cNvSpPr txBox="1"/>
          <p:nvPr/>
        </p:nvSpPr>
        <p:spPr>
          <a:xfrm>
            <a:off x="6071175" y="53687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Validation Phase</a:t>
            </a:r>
            <a:endParaRPr b="1">
              <a:solidFill>
                <a:srgbClr val="CC4125"/>
              </a:solidFill>
              <a:latin typeface="Nunito"/>
              <a:ea typeface="Nunito"/>
              <a:cs typeface="Nunito"/>
              <a:sym typeface="Nunito"/>
            </a:endParaRPr>
          </a:p>
        </p:txBody>
      </p:sp>
      <p:sp>
        <p:nvSpPr>
          <p:cNvPr id="1267" name="Google Shape;1267;p97"/>
          <p:cNvSpPr txBox="1"/>
          <p:nvPr/>
        </p:nvSpPr>
        <p:spPr>
          <a:xfrm>
            <a:off x="5076125" y="930775"/>
            <a:ext cx="3876900" cy="376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Nunito"/>
                <a:ea typeface="Nunito"/>
                <a:cs typeface="Nunito"/>
                <a:sym typeface="Nunito"/>
              </a:rPr>
              <a:t>Module Testing</a:t>
            </a:r>
            <a:endParaRPr b="1">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0B5394"/>
                </a:solidFill>
                <a:latin typeface="Nunito"/>
                <a:ea typeface="Nunito"/>
                <a:cs typeface="Nunito"/>
                <a:sym typeface="Nunito"/>
              </a:rPr>
              <a:t>Module 1: 360 degree profile view</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Given mock customer information, 360 client view should pull and generate a 360 degree profile view</a:t>
            </a:r>
            <a:endParaRPr sz="1100">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Test UI</a:t>
            </a:r>
            <a:endParaRPr sz="1100">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Test interactions around inventory tags management</a:t>
            </a:r>
            <a:endParaRPr sz="1100">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Test that system algorithm is able to interact with the database to create a customized package</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0B5394"/>
                </a:solidFill>
                <a:latin typeface="Nunito"/>
                <a:ea typeface="Nunito"/>
                <a:cs typeface="Nunito"/>
                <a:sym typeface="Nunito"/>
              </a:rPr>
              <a:t>Module 2: Chatbot</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100">
                <a:latin typeface="Nunito"/>
                <a:ea typeface="Nunito"/>
                <a:cs typeface="Nunito"/>
                <a:sym typeface="Nunito"/>
              </a:rPr>
              <a:t>- Test </a:t>
            </a:r>
            <a:r>
              <a:rPr lang="en" sz="1000">
                <a:latin typeface="Nunito"/>
                <a:ea typeface="Nunito"/>
                <a:cs typeface="Nunito"/>
                <a:sym typeface="Nunito"/>
              </a:rPr>
              <a:t>content classification and capturing diverse data types in the database as a BSON document for a given conversation </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Check past customer order history retrieval flow from the database</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Latency checks for minimum response time</a:t>
            </a:r>
            <a:endParaRPr sz="1000">
              <a:latin typeface="Nunito"/>
              <a:ea typeface="Nunito"/>
              <a:cs typeface="Nunito"/>
              <a:sym typeface="Nunito"/>
            </a:endParaRPr>
          </a:p>
          <a:p>
            <a:pPr indent="0" lvl="0" marL="0" rtl="0" algn="l">
              <a:lnSpc>
                <a:spcPct val="115000"/>
              </a:lnSpc>
              <a:spcBef>
                <a:spcPts val="0"/>
              </a:spcBef>
              <a:spcAft>
                <a:spcPts val="0"/>
              </a:spcAft>
              <a:buNone/>
            </a:pPr>
            <a:r>
              <a:t/>
            </a:r>
            <a:endParaRPr sz="1000">
              <a:latin typeface="Nunito"/>
              <a:ea typeface="Nunito"/>
              <a:cs typeface="Nunito"/>
              <a:sym typeface="Nunito"/>
            </a:endParaRPr>
          </a:p>
          <a:p>
            <a:pPr indent="0" lvl="0" marL="0" rtl="0" algn="l">
              <a:lnSpc>
                <a:spcPct val="115000"/>
              </a:lnSpc>
              <a:spcBef>
                <a:spcPts val="0"/>
              </a:spcBef>
              <a:spcAft>
                <a:spcPts val="0"/>
              </a:spcAft>
              <a:buNone/>
            </a:pPr>
            <a:r>
              <a:rPr b="1" lang="en" sz="1200">
                <a:solidFill>
                  <a:srgbClr val="0B5394"/>
                </a:solidFill>
                <a:latin typeface="Nunito"/>
                <a:ea typeface="Nunito"/>
                <a:cs typeface="Nunito"/>
                <a:sym typeface="Nunito"/>
              </a:rPr>
              <a:t>Module 3: Analytics </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Test query performance for each existing metric</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Test lag times in data refresh</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Validate query results accuracy</a:t>
            </a:r>
            <a:endParaRPr sz="1000">
              <a:latin typeface="Nunito"/>
              <a:ea typeface="Nunito"/>
              <a:cs typeface="Nunito"/>
              <a:sym typeface="Nunito"/>
            </a:endParaRPr>
          </a:p>
          <a:p>
            <a:pPr indent="0" lvl="0" marL="0" rtl="0" algn="l">
              <a:lnSpc>
                <a:spcPct val="115000"/>
              </a:lnSpc>
              <a:spcBef>
                <a:spcPts val="0"/>
              </a:spcBef>
              <a:spcAft>
                <a:spcPts val="0"/>
              </a:spcAft>
              <a:buNone/>
            </a:pPr>
            <a:r>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1" name="Shape 1271"/>
        <p:cNvGrpSpPr/>
        <p:nvPr/>
      </p:nvGrpSpPr>
      <p:grpSpPr>
        <a:xfrm>
          <a:off x="0" y="0"/>
          <a:ext cx="0" cy="0"/>
          <a:chOff x="0" y="0"/>
          <a:chExt cx="0" cy="0"/>
        </a:xfrm>
      </p:grpSpPr>
      <p:sp>
        <p:nvSpPr>
          <p:cNvPr id="1272" name="Google Shape;1272;p98"/>
          <p:cNvSpPr txBox="1"/>
          <p:nvPr>
            <p:ph type="title"/>
          </p:nvPr>
        </p:nvSpPr>
        <p:spPr>
          <a:xfrm>
            <a:off x="1227150" y="59275"/>
            <a:ext cx="5742600" cy="6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1D7E74"/>
                </a:solidFill>
                <a:latin typeface="Nunito"/>
                <a:ea typeface="Nunito"/>
                <a:cs typeface="Nunito"/>
                <a:sym typeface="Nunito"/>
              </a:rPr>
              <a:t>Integrated</a:t>
            </a:r>
            <a:r>
              <a:rPr lang="en" sz="3000">
                <a:solidFill>
                  <a:srgbClr val="1D7E74"/>
                </a:solidFill>
                <a:latin typeface="Nunito"/>
                <a:ea typeface="Nunito"/>
                <a:cs typeface="Nunito"/>
                <a:sym typeface="Nunito"/>
              </a:rPr>
              <a:t> Test Plan</a:t>
            </a:r>
            <a:endParaRPr>
              <a:solidFill>
                <a:srgbClr val="1D7E74"/>
              </a:solidFill>
            </a:endParaRPr>
          </a:p>
        </p:txBody>
      </p:sp>
      <p:sp>
        <p:nvSpPr>
          <p:cNvPr id="1273" name="Google Shape;1273;p98"/>
          <p:cNvSpPr txBox="1"/>
          <p:nvPr/>
        </p:nvSpPr>
        <p:spPr>
          <a:xfrm>
            <a:off x="1573975" y="3566500"/>
            <a:ext cx="327600" cy="2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74" name="Google Shape;1274;p98"/>
          <p:cNvSpPr txBox="1"/>
          <p:nvPr/>
        </p:nvSpPr>
        <p:spPr>
          <a:xfrm>
            <a:off x="284850" y="930775"/>
            <a:ext cx="4074000" cy="388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latin typeface="Nunito"/>
                <a:ea typeface="Nunito"/>
                <a:cs typeface="Nunito"/>
                <a:sym typeface="Nunito"/>
              </a:rPr>
              <a:t>Functional Specification</a:t>
            </a:r>
            <a:endParaRPr b="1">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-Ensuring that each module will work seamlessly with other modules of the system</a:t>
            </a:r>
            <a:endParaRPr sz="1000">
              <a:latin typeface="Nunito"/>
              <a:ea typeface="Nunito"/>
              <a:cs typeface="Nunito"/>
              <a:sym typeface="Nunito"/>
            </a:endParaRPr>
          </a:p>
          <a:p>
            <a:pPr indent="0" lvl="0" marL="0" rtl="0" algn="l">
              <a:lnSpc>
                <a:spcPct val="115000"/>
              </a:lnSpc>
              <a:spcBef>
                <a:spcPts val="0"/>
              </a:spcBef>
              <a:spcAft>
                <a:spcPts val="0"/>
              </a:spcAft>
              <a:buNone/>
            </a:pPr>
            <a:r>
              <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solidFill>
                  <a:srgbClr val="0B5394"/>
                </a:solidFill>
                <a:latin typeface="Nunito"/>
                <a:ea typeface="Nunito"/>
                <a:cs typeface="Nunito"/>
                <a:sym typeface="Nunito"/>
              </a:rPr>
              <a:t>-Verifying the module integration against the system architecture to ensure they have been integrated as required</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-Code will be audited and will be checked if it is producing logically correct output</a:t>
            </a:r>
            <a:endParaRPr sz="1000">
              <a:latin typeface="Nunito"/>
              <a:ea typeface="Nunito"/>
              <a:cs typeface="Nunito"/>
              <a:sym typeface="Nunito"/>
            </a:endParaRPr>
          </a:p>
          <a:p>
            <a:pPr indent="0" lvl="0" marL="0" rtl="0" algn="l">
              <a:lnSpc>
                <a:spcPct val="115000"/>
              </a:lnSpc>
              <a:spcBef>
                <a:spcPts val="0"/>
              </a:spcBef>
              <a:spcAft>
                <a:spcPts val="0"/>
              </a:spcAft>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solidFill>
                  <a:srgbClr val="0B5394"/>
                </a:solidFill>
                <a:latin typeface="Nunito"/>
                <a:ea typeface="Nunito"/>
                <a:cs typeface="Nunito"/>
                <a:sym typeface="Nunito"/>
              </a:rPr>
              <a:t>-Verification of actual test results against expected results after integrating the modules with each other and the hardware</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-Proper documentation will be developed, maintained and updated whenever necessary</a:t>
            </a:r>
            <a:endParaRPr sz="1000">
              <a:latin typeface="Nunito"/>
              <a:ea typeface="Nunito"/>
              <a:cs typeface="Nunito"/>
              <a:sym typeface="Nunito"/>
            </a:endParaRPr>
          </a:p>
          <a:p>
            <a:pPr indent="0" lvl="0" marL="0" rtl="0" algn="l">
              <a:lnSpc>
                <a:spcPct val="115000"/>
              </a:lnSpc>
              <a:spcBef>
                <a:spcPts val="0"/>
              </a:spcBef>
              <a:spcAft>
                <a:spcPts val="0"/>
              </a:spcAft>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solidFill>
                  <a:srgbClr val="0B5394"/>
                </a:solidFill>
                <a:latin typeface="Nunito"/>
                <a:ea typeface="Nunito"/>
                <a:cs typeface="Nunito"/>
                <a:sym typeface="Nunito"/>
              </a:rPr>
              <a:t>-It will be ensured that the integration process has not harmed the individual performance of each module</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000">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-This phase will also make sure that the data integrity is preserved throughout along with various data manipulation operations</a:t>
            </a:r>
            <a:endParaRPr sz="1000">
              <a:latin typeface="Nunito"/>
              <a:ea typeface="Nunito"/>
              <a:cs typeface="Nunito"/>
              <a:sym typeface="Nunito"/>
            </a:endParaRPr>
          </a:p>
          <a:p>
            <a:pPr indent="0" lvl="0" marL="0" rtl="0" algn="l">
              <a:lnSpc>
                <a:spcPct val="115000"/>
              </a:lnSpc>
              <a:spcBef>
                <a:spcPts val="0"/>
              </a:spcBef>
              <a:spcAft>
                <a:spcPts val="0"/>
              </a:spcAft>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ctr">
              <a:lnSpc>
                <a:spcPct val="115000"/>
              </a:lnSpc>
              <a:spcBef>
                <a:spcPts val="0"/>
              </a:spcBef>
              <a:spcAft>
                <a:spcPts val="0"/>
              </a:spcAft>
              <a:buNone/>
            </a:pPr>
            <a:r>
              <a:t/>
            </a:r>
            <a:endParaRPr b="1">
              <a:latin typeface="Nunito"/>
              <a:ea typeface="Nunito"/>
              <a:cs typeface="Nunito"/>
              <a:sym typeface="Nunito"/>
            </a:endParaRPr>
          </a:p>
        </p:txBody>
      </p:sp>
      <p:sp>
        <p:nvSpPr>
          <p:cNvPr id="1275" name="Google Shape;1275;p98"/>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cxnSp>
        <p:nvCxnSpPr>
          <p:cNvPr id="1276" name="Google Shape;1276;p98"/>
          <p:cNvCxnSpPr/>
          <p:nvPr/>
        </p:nvCxnSpPr>
        <p:spPr>
          <a:xfrm>
            <a:off x="4716875" y="702050"/>
            <a:ext cx="1200" cy="4110900"/>
          </a:xfrm>
          <a:prstGeom prst="straightConnector1">
            <a:avLst/>
          </a:prstGeom>
          <a:noFill/>
          <a:ln cap="flat" cmpd="sng" w="28575">
            <a:solidFill>
              <a:schemeClr val="dk2"/>
            </a:solidFill>
            <a:prstDash val="solid"/>
            <a:round/>
            <a:headEnd len="med" w="med" type="none"/>
            <a:tailEnd len="med" w="med" type="none"/>
          </a:ln>
        </p:spPr>
      </p:cxnSp>
      <p:sp>
        <p:nvSpPr>
          <p:cNvPr id="1277" name="Google Shape;1277;p98"/>
          <p:cNvSpPr txBox="1"/>
          <p:nvPr/>
        </p:nvSpPr>
        <p:spPr>
          <a:xfrm>
            <a:off x="1573975" y="63252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5200C"/>
                </a:solidFill>
                <a:latin typeface="Nunito"/>
                <a:ea typeface="Nunito"/>
                <a:cs typeface="Nunito"/>
                <a:sym typeface="Nunito"/>
              </a:rPr>
              <a:t>Verification Phase</a:t>
            </a:r>
            <a:endParaRPr b="1">
              <a:solidFill>
                <a:srgbClr val="85200C"/>
              </a:solidFill>
              <a:latin typeface="Nunito"/>
              <a:ea typeface="Nunito"/>
              <a:cs typeface="Nunito"/>
              <a:sym typeface="Nunito"/>
            </a:endParaRPr>
          </a:p>
        </p:txBody>
      </p:sp>
      <p:sp>
        <p:nvSpPr>
          <p:cNvPr id="1278" name="Google Shape;1278;p98"/>
          <p:cNvSpPr txBox="1"/>
          <p:nvPr/>
        </p:nvSpPr>
        <p:spPr>
          <a:xfrm>
            <a:off x="6071175" y="53687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Validation Phase</a:t>
            </a:r>
            <a:endParaRPr b="1">
              <a:solidFill>
                <a:srgbClr val="CC4125"/>
              </a:solidFill>
              <a:latin typeface="Nunito"/>
              <a:ea typeface="Nunito"/>
              <a:cs typeface="Nunito"/>
              <a:sym typeface="Nunito"/>
            </a:endParaRPr>
          </a:p>
        </p:txBody>
      </p:sp>
      <p:sp>
        <p:nvSpPr>
          <p:cNvPr id="1279" name="Google Shape;1279;p98"/>
          <p:cNvSpPr txBox="1"/>
          <p:nvPr/>
        </p:nvSpPr>
        <p:spPr>
          <a:xfrm>
            <a:off x="5076125" y="930775"/>
            <a:ext cx="3876900" cy="411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Nunito"/>
                <a:ea typeface="Nunito"/>
                <a:cs typeface="Nunito"/>
                <a:sym typeface="Nunito"/>
              </a:rPr>
              <a:t>Integration</a:t>
            </a:r>
            <a:r>
              <a:rPr b="1" lang="en">
                <a:latin typeface="Nunito"/>
                <a:ea typeface="Nunito"/>
                <a:cs typeface="Nunito"/>
                <a:sym typeface="Nunito"/>
              </a:rPr>
              <a:t> Testing</a:t>
            </a:r>
            <a:endParaRPr b="1">
              <a:latin typeface="Nunito"/>
              <a:ea typeface="Nunito"/>
              <a:cs typeface="Nunito"/>
              <a:sym typeface="Nunito"/>
            </a:endParaRPr>
          </a:p>
          <a:p>
            <a:pPr indent="0" lvl="0" marL="0" rtl="0" algn="l">
              <a:lnSpc>
                <a:spcPct val="115000"/>
              </a:lnSpc>
              <a:spcBef>
                <a:spcPts val="0"/>
              </a:spcBef>
              <a:spcAft>
                <a:spcPts val="0"/>
              </a:spcAft>
              <a:buNone/>
            </a:pPr>
            <a:r>
              <a:t/>
            </a:r>
            <a:endParaRPr sz="1000">
              <a:latin typeface="Nunito"/>
              <a:ea typeface="Nunito"/>
              <a:cs typeface="Nunito"/>
              <a:sym typeface="Nunito"/>
            </a:endParaRPr>
          </a:p>
          <a:p>
            <a:pPr indent="0" lvl="0" marL="0" rtl="0" algn="l">
              <a:lnSpc>
                <a:spcPct val="115000"/>
              </a:lnSpc>
              <a:spcBef>
                <a:spcPts val="0"/>
              </a:spcBef>
              <a:spcAft>
                <a:spcPts val="0"/>
              </a:spcAft>
              <a:buNone/>
            </a:pPr>
            <a:r>
              <a:rPr b="1" lang="en" sz="1000">
                <a:latin typeface="Nunito"/>
                <a:ea typeface="Nunito"/>
                <a:cs typeface="Nunito"/>
                <a:sym typeface="Nunito"/>
              </a:rPr>
              <a:t>End to end flow testing</a:t>
            </a:r>
            <a:br>
              <a:rPr lang="en" sz="1000">
                <a:latin typeface="Nunito"/>
                <a:ea typeface="Nunito"/>
                <a:cs typeface="Nunito"/>
                <a:sym typeface="Nunito"/>
              </a:rPr>
            </a:br>
            <a:r>
              <a:rPr lang="en" sz="1000">
                <a:latin typeface="Nunito"/>
                <a:ea typeface="Nunito"/>
                <a:cs typeface="Nunito"/>
                <a:sym typeface="Nunito"/>
              </a:rPr>
              <a:t>- Test user style module, chatbot module, 360 degree profile client interactions driven through MongoDB data</a:t>
            </a:r>
            <a:br>
              <a:rPr lang="en" sz="1000">
                <a:latin typeface="Nunito"/>
                <a:ea typeface="Nunito"/>
                <a:cs typeface="Nunito"/>
                <a:sym typeface="Nunito"/>
              </a:rPr>
            </a:br>
            <a:r>
              <a:rPr lang="en" sz="1000">
                <a:latin typeface="Nunito"/>
                <a:ea typeface="Nunito"/>
                <a:cs typeface="Nunito"/>
                <a:sym typeface="Nunito"/>
              </a:rPr>
              <a:t>- </a:t>
            </a:r>
            <a:r>
              <a:rPr lang="en" sz="1000">
                <a:solidFill>
                  <a:srgbClr val="0B5394"/>
                </a:solidFill>
                <a:latin typeface="Nunito"/>
                <a:ea typeface="Nunito"/>
                <a:cs typeface="Nunito"/>
                <a:sym typeface="Nunito"/>
              </a:rPr>
              <a:t>Test customer data like complaints, image, dialog, or feedback  from chatbot is factored into 360 degree profile client generation flow</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Test aggregate style data from user style module is factored into 360 degree profile client generation flow</a:t>
            </a:r>
            <a:br>
              <a:rPr lang="en" sz="1000">
                <a:latin typeface="Nunito"/>
                <a:ea typeface="Nunito"/>
                <a:cs typeface="Nunito"/>
                <a:sym typeface="Nunito"/>
              </a:rPr>
            </a:br>
            <a:r>
              <a:rPr lang="en" sz="1000">
                <a:latin typeface="Nunito"/>
                <a:ea typeface="Nunito"/>
                <a:cs typeface="Nunito"/>
                <a:sym typeface="Nunito"/>
              </a:rPr>
              <a:t>- </a:t>
            </a:r>
            <a:r>
              <a:rPr lang="en" sz="1000">
                <a:solidFill>
                  <a:srgbClr val="0B5394"/>
                </a:solidFill>
                <a:latin typeface="Nunito"/>
                <a:ea typeface="Nunito"/>
                <a:cs typeface="Nunito"/>
                <a:sym typeface="Nunito"/>
              </a:rPr>
              <a:t>Test user customized package generation flow with stimulus from both user style module and chatbot module data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rPr lang="en" sz="1000">
                <a:latin typeface="Nunito"/>
                <a:ea typeface="Nunito"/>
                <a:cs typeface="Nunito"/>
                <a:sym typeface="Nunito"/>
              </a:rPr>
              <a:t>- Test analytics flow with user style module, chatbot module, stylist console, 360 degree profile client interactions driven through MongoDB data</a:t>
            </a:r>
            <a:br>
              <a:rPr lang="en" sz="1000">
                <a:latin typeface="Nunito"/>
                <a:ea typeface="Nunito"/>
                <a:cs typeface="Nunito"/>
                <a:sym typeface="Nunito"/>
              </a:rPr>
            </a:br>
            <a:r>
              <a:rPr lang="en" sz="1000">
                <a:latin typeface="Nunito"/>
                <a:ea typeface="Nunito"/>
                <a:cs typeface="Nunito"/>
                <a:sym typeface="Nunito"/>
              </a:rPr>
              <a:t>- </a:t>
            </a:r>
            <a:r>
              <a:rPr lang="en" sz="1000">
                <a:solidFill>
                  <a:srgbClr val="0B5394"/>
                </a:solidFill>
                <a:latin typeface="Nunito"/>
                <a:ea typeface="Nunito"/>
                <a:cs typeface="Nunito"/>
                <a:sym typeface="Nunito"/>
              </a:rPr>
              <a:t>Test  input from user style module is factored into analytics report generation flow</a:t>
            </a:r>
            <a:br>
              <a:rPr lang="en" sz="1000">
                <a:solidFill>
                  <a:srgbClr val="0B5394"/>
                </a:solidFill>
                <a:latin typeface="Nunito"/>
                <a:ea typeface="Nunito"/>
                <a:cs typeface="Nunito"/>
                <a:sym typeface="Nunito"/>
              </a:rPr>
            </a:br>
            <a:r>
              <a:rPr lang="en" sz="1000">
                <a:latin typeface="Nunito"/>
                <a:ea typeface="Nunito"/>
                <a:cs typeface="Nunito"/>
                <a:sym typeface="Nunito"/>
              </a:rPr>
              <a:t>- Test input from chatbot module like customer feedback, transcript is factored into report generation flow</a:t>
            </a:r>
            <a:br>
              <a:rPr lang="en" sz="1000">
                <a:latin typeface="Nunito"/>
                <a:ea typeface="Nunito"/>
                <a:cs typeface="Nunito"/>
                <a:sym typeface="Nunito"/>
              </a:rPr>
            </a:br>
            <a:r>
              <a:rPr lang="en" sz="1000">
                <a:latin typeface="Nunito"/>
                <a:ea typeface="Nunito"/>
                <a:cs typeface="Nunito"/>
                <a:sym typeface="Nunito"/>
              </a:rPr>
              <a:t>- </a:t>
            </a:r>
            <a:r>
              <a:rPr lang="en" sz="1000">
                <a:solidFill>
                  <a:srgbClr val="0B5394"/>
                </a:solidFill>
                <a:latin typeface="Nunito"/>
                <a:ea typeface="Nunito"/>
                <a:cs typeface="Nunito"/>
                <a:sym typeface="Nunito"/>
              </a:rPr>
              <a:t>Test feedback and package dispatch requests from style profile are factored into analytics report generation flow</a:t>
            </a:r>
            <a:br>
              <a:rPr lang="en" sz="1000">
                <a:solidFill>
                  <a:srgbClr val="0B5394"/>
                </a:solidFill>
                <a:latin typeface="Nunito"/>
                <a:ea typeface="Nunito"/>
                <a:cs typeface="Nunito"/>
                <a:sym typeface="Nunito"/>
              </a:rPr>
            </a:br>
            <a:r>
              <a:rPr lang="en" sz="1000">
                <a:latin typeface="Nunito"/>
                <a:ea typeface="Nunito"/>
                <a:cs typeface="Nunito"/>
                <a:sym typeface="Nunito"/>
              </a:rPr>
              <a:t>- Test customer profile  data from 360 degree profile client view to CRM analytics for report generation</a:t>
            </a:r>
            <a:br>
              <a:rPr lang="en" sz="1000">
                <a:latin typeface="Nunito"/>
                <a:ea typeface="Nunito"/>
                <a:cs typeface="Nunito"/>
                <a:sym typeface="Nunito"/>
              </a:rPr>
            </a:br>
            <a:br>
              <a:rPr lang="en" sz="1000">
                <a:latin typeface="Nunito"/>
                <a:ea typeface="Nunito"/>
                <a:cs typeface="Nunito"/>
                <a:sym typeface="Nunito"/>
              </a:rPr>
            </a:br>
            <a:endParaRPr sz="1000">
              <a:latin typeface="Nunito"/>
              <a:ea typeface="Nunito"/>
              <a:cs typeface="Nunito"/>
              <a:sym typeface="Nunito"/>
            </a:endParaRPr>
          </a:p>
          <a:p>
            <a:pPr indent="0" lvl="0" marL="0" rtl="0" algn="l">
              <a:lnSpc>
                <a:spcPct val="115000"/>
              </a:lnSpc>
              <a:spcBef>
                <a:spcPts val="0"/>
              </a:spcBef>
              <a:spcAft>
                <a:spcPts val="0"/>
              </a:spcAft>
              <a:buNone/>
            </a:pPr>
            <a:r>
              <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None/>
            </a:pPr>
            <a:r>
              <a:t/>
            </a:r>
            <a:endParaRPr sz="1100">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99"/>
          <p:cNvSpPr txBox="1"/>
          <p:nvPr>
            <p:ph type="title"/>
          </p:nvPr>
        </p:nvSpPr>
        <p:spPr>
          <a:xfrm>
            <a:off x="1227150" y="59275"/>
            <a:ext cx="5742600" cy="6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1D7E74"/>
                </a:solidFill>
                <a:latin typeface="Nunito"/>
                <a:ea typeface="Nunito"/>
                <a:cs typeface="Nunito"/>
                <a:sym typeface="Nunito"/>
              </a:rPr>
              <a:t>Integrated Test Plan</a:t>
            </a:r>
            <a:endParaRPr>
              <a:solidFill>
                <a:srgbClr val="1D7E74"/>
              </a:solidFill>
            </a:endParaRPr>
          </a:p>
        </p:txBody>
      </p:sp>
      <p:sp>
        <p:nvSpPr>
          <p:cNvPr id="1285" name="Google Shape;1285;p99"/>
          <p:cNvSpPr txBox="1"/>
          <p:nvPr/>
        </p:nvSpPr>
        <p:spPr>
          <a:xfrm>
            <a:off x="1573975" y="3566500"/>
            <a:ext cx="327600" cy="2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86" name="Google Shape;1286;p99"/>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87" name="Google Shape;1287;p99"/>
          <p:cNvSpPr txBox="1"/>
          <p:nvPr/>
        </p:nvSpPr>
        <p:spPr>
          <a:xfrm>
            <a:off x="284850" y="930775"/>
            <a:ext cx="4074000" cy="388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 sz="1400" u="none" cap="none" strike="noStrike">
                <a:solidFill>
                  <a:srgbClr val="000000"/>
                </a:solidFill>
                <a:latin typeface="Nunito"/>
                <a:ea typeface="Nunito"/>
                <a:cs typeface="Nunito"/>
                <a:sym typeface="Nunito"/>
              </a:rPr>
              <a:t>Functional Specification</a:t>
            </a:r>
            <a:endParaRPr b="1" i="0" sz="1400" u="none" cap="none" strike="noStrike">
              <a:solidFill>
                <a:srgbClr val="000000"/>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-Ensuring that each module will work seamlessly with other modules of the system</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-Verifying the module integration against the system architecture to ensure they have been integrated as required</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-Code will be audited and will be checked if it is producing logically correct output</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-Verification of actual test results against expected results after integrating the modules with each other and the hardware</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-Proper documentation will be developed, maintained and updated whenever necessary</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-It will be ensured that the integration process has not harmed the individual performance of each module</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-This phase will also make sure that the data integrity is preserved throughout along with various data manipulation operations</a:t>
            </a:r>
            <a:endParaRPr sz="1200">
              <a:solidFill>
                <a:srgbClr val="0B5394"/>
              </a:solidFill>
              <a:latin typeface="Nunito"/>
              <a:ea typeface="Nunito"/>
              <a:cs typeface="Nunito"/>
              <a:sym typeface="Nunito"/>
            </a:endParaRPr>
          </a:p>
        </p:txBody>
      </p:sp>
      <p:cxnSp>
        <p:nvCxnSpPr>
          <p:cNvPr id="1288" name="Google Shape;1288;p99"/>
          <p:cNvCxnSpPr/>
          <p:nvPr/>
        </p:nvCxnSpPr>
        <p:spPr>
          <a:xfrm>
            <a:off x="4716875" y="702050"/>
            <a:ext cx="1200" cy="4110900"/>
          </a:xfrm>
          <a:prstGeom prst="straightConnector1">
            <a:avLst/>
          </a:prstGeom>
          <a:noFill/>
          <a:ln cap="flat" cmpd="sng" w="28575">
            <a:solidFill>
              <a:schemeClr val="dk2"/>
            </a:solidFill>
            <a:prstDash val="solid"/>
            <a:round/>
            <a:headEnd len="sm" w="sm" type="none"/>
            <a:tailEnd len="sm" w="sm" type="none"/>
          </a:ln>
        </p:spPr>
      </p:cxnSp>
      <p:sp>
        <p:nvSpPr>
          <p:cNvPr id="1289" name="Google Shape;1289;p99"/>
          <p:cNvSpPr txBox="1"/>
          <p:nvPr/>
        </p:nvSpPr>
        <p:spPr>
          <a:xfrm>
            <a:off x="1573975" y="632525"/>
            <a:ext cx="19818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85200C"/>
                </a:solidFill>
                <a:latin typeface="Nunito"/>
                <a:ea typeface="Nunito"/>
                <a:cs typeface="Nunito"/>
                <a:sym typeface="Nunito"/>
              </a:rPr>
              <a:t>Verification Phase</a:t>
            </a:r>
            <a:endParaRPr b="1" i="0" sz="1400" u="none" cap="none" strike="noStrike">
              <a:solidFill>
                <a:srgbClr val="85200C"/>
              </a:solidFill>
              <a:latin typeface="Nunito"/>
              <a:ea typeface="Nunito"/>
              <a:cs typeface="Nunito"/>
              <a:sym typeface="Nunito"/>
            </a:endParaRPr>
          </a:p>
        </p:txBody>
      </p:sp>
      <p:sp>
        <p:nvSpPr>
          <p:cNvPr id="1290" name="Google Shape;1290;p99"/>
          <p:cNvSpPr txBox="1"/>
          <p:nvPr/>
        </p:nvSpPr>
        <p:spPr>
          <a:xfrm>
            <a:off x="6071175" y="536875"/>
            <a:ext cx="1981800" cy="393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CC4125"/>
                </a:solidFill>
                <a:latin typeface="Nunito"/>
                <a:ea typeface="Nunito"/>
                <a:cs typeface="Nunito"/>
                <a:sym typeface="Nunito"/>
              </a:rPr>
              <a:t>Validation Phase</a:t>
            </a:r>
            <a:endParaRPr b="1" i="0" sz="1400" u="none" cap="none" strike="noStrike">
              <a:solidFill>
                <a:srgbClr val="CC4125"/>
              </a:solidFill>
              <a:latin typeface="Nunito"/>
              <a:ea typeface="Nunito"/>
              <a:cs typeface="Nunito"/>
              <a:sym typeface="Nunito"/>
            </a:endParaRPr>
          </a:p>
        </p:txBody>
      </p:sp>
      <p:sp>
        <p:nvSpPr>
          <p:cNvPr id="1291" name="Google Shape;1291;p99"/>
          <p:cNvSpPr txBox="1"/>
          <p:nvPr/>
        </p:nvSpPr>
        <p:spPr>
          <a:xfrm>
            <a:off x="5076125" y="930775"/>
            <a:ext cx="3876900" cy="4110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1" i="0" lang="en" sz="1400" u="none" cap="none" strike="noStrike">
                <a:solidFill>
                  <a:srgbClr val="000000"/>
                </a:solidFill>
                <a:latin typeface="Nunito"/>
                <a:ea typeface="Nunito"/>
                <a:cs typeface="Nunito"/>
                <a:sym typeface="Nunito"/>
              </a:rPr>
              <a:t>Integration Testing</a:t>
            </a:r>
            <a:endParaRPr b="1" i="0" sz="14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000"/>
              <a:buFont typeface="Arial"/>
              <a:buNone/>
            </a:pPr>
            <a:r>
              <a:t/>
            </a:r>
            <a:endParaRPr b="1" i="0" sz="1000" u="none" cap="none" strike="noStrike">
              <a:solidFill>
                <a:srgbClr val="000000"/>
              </a:solidFill>
              <a:latin typeface="Nunito"/>
              <a:ea typeface="Nunito"/>
              <a:cs typeface="Nunito"/>
              <a:sym typeface="Nunito"/>
            </a:endParaRPr>
          </a:p>
          <a:p>
            <a:pPr indent="0" lvl="0" marL="0" marR="0" rtl="0" algn="l">
              <a:lnSpc>
                <a:spcPct val="115000"/>
              </a:lnSpc>
              <a:spcBef>
                <a:spcPts val="0"/>
              </a:spcBef>
              <a:spcAft>
                <a:spcPts val="0"/>
              </a:spcAft>
              <a:buClr>
                <a:srgbClr val="000000"/>
              </a:buClr>
              <a:buSzPts val="1000"/>
              <a:buFont typeface="Arial"/>
              <a:buNone/>
            </a:pPr>
            <a:r>
              <a:rPr b="1" lang="en" sz="1000">
                <a:latin typeface="Nunito"/>
                <a:ea typeface="Nunito"/>
                <a:cs typeface="Nunito"/>
                <a:sym typeface="Nunito"/>
              </a:rPr>
              <a:t>Test Database interfaces</a:t>
            </a:r>
            <a:br>
              <a:rPr b="0" i="0" lang="en" sz="1000" u="none" cap="none" strike="noStrike">
                <a:solidFill>
                  <a:srgbClr val="000000"/>
                </a:solidFill>
                <a:latin typeface="Nunito"/>
                <a:ea typeface="Nunito"/>
                <a:cs typeface="Nunito"/>
                <a:sym typeface="Nunito"/>
              </a:rPr>
            </a:br>
            <a:r>
              <a:rPr b="0" i="0" lang="en" sz="1000" u="none" cap="none" strike="noStrike">
                <a:solidFill>
                  <a:srgbClr val="000000"/>
                </a:solidFill>
                <a:latin typeface="Nunito"/>
                <a:ea typeface="Nunito"/>
                <a:cs typeface="Nunito"/>
                <a:sym typeface="Nunito"/>
              </a:rPr>
              <a:t>- Test</a:t>
            </a:r>
            <a:r>
              <a:rPr lang="en" sz="1000">
                <a:latin typeface="Nunito"/>
                <a:ea typeface="Nunito"/>
                <a:cs typeface="Nunito"/>
                <a:sym typeface="Nunito"/>
              </a:rPr>
              <a:t> real time analytics module is able to pull data from MongoDB and generate reports for CRM, Brand Manager and Stylist</a:t>
            </a:r>
            <a:br>
              <a:rPr b="0" i="0" lang="en" sz="1000" u="none" cap="none" strike="noStrike">
                <a:solidFill>
                  <a:srgbClr val="000000"/>
                </a:solidFill>
                <a:latin typeface="Nunito"/>
                <a:ea typeface="Nunito"/>
                <a:cs typeface="Nunito"/>
                <a:sym typeface="Nunito"/>
              </a:rPr>
            </a:br>
            <a:r>
              <a:rPr b="0" i="0" lang="en" sz="1000" u="none" cap="none" strike="noStrike">
                <a:solidFill>
                  <a:srgbClr val="0B5394"/>
                </a:solidFill>
                <a:latin typeface="Nunito"/>
                <a:ea typeface="Nunito"/>
                <a:cs typeface="Nunito"/>
                <a:sym typeface="Nunito"/>
              </a:rPr>
              <a:t>- Test </a:t>
            </a:r>
            <a:r>
              <a:rPr lang="en" sz="1000">
                <a:solidFill>
                  <a:srgbClr val="0B5394"/>
                </a:solidFill>
                <a:latin typeface="Nunito"/>
                <a:ea typeface="Nunito"/>
                <a:cs typeface="Nunito"/>
                <a:sym typeface="Nunito"/>
              </a:rPr>
              <a:t>360 degree profile client module is able to pull data from MongoDB and  generate 360 degree user profiles</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latin typeface="Nunito"/>
                <a:ea typeface="Nunito"/>
                <a:cs typeface="Nunito"/>
                <a:sym typeface="Nunito"/>
              </a:rPr>
              <a:t>- Test 360 degree profile client module is able to fire request for customized user package vetting</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 Test style feedback flows from console to MongoDB</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latin typeface="Nunito"/>
                <a:ea typeface="Nunito"/>
                <a:cs typeface="Nunito"/>
                <a:sym typeface="Nunito"/>
              </a:rPr>
              <a:t>- Test customer complaint ticket data flow into MongoDB</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 Test customer feedback data flow into MongoDB</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latin typeface="Nunito"/>
                <a:ea typeface="Nunito"/>
                <a:cs typeface="Nunito"/>
                <a:sym typeface="Nunito"/>
              </a:rPr>
              <a:t>- Test past customer order history retrieval flow from MongoDB to chatbot</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 Test user style profile module is able to push aggregated data from social media platforms and user data into MongoDB</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t/>
            </a:r>
            <a:endParaRPr sz="1000">
              <a:solidFill>
                <a:srgbClr val="0B5394"/>
              </a:solidFill>
              <a:latin typeface="Nunito"/>
              <a:ea typeface="Nunito"/>
              <a:cs typeface="Nunito"/>
              <a:sym typeface="Nunito"/>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00"/>
          <p:cNvSpPr txBox="1"/>
          <p:nvPr>
            <p:ph type="title"/>
          </p:nvPr>
        </p:nvSpPr>
        <p:spPr>
          <a:xfrm>
            <a:off x="1215550" y="565025"/>
            <a:ext cx="5742600" cy="6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1D7E74"/>
                </a:solidFill>
                <a:latin typeface="Nunito"/>
                <a:ea typeface="Nunito"/>
                <a:cs typeface="Nunito"/>
                <a:sym typeface="Nunito"/>
              </a:rPr>
              <a:t>System</a:t>
            </a:r>
            <a:r>
              <a:rPr lang="en" sz="3000">
                <a:solidFill>
                  <a:srgbClr val="1D7E74"/>
                </a:solidFill>
                <a:latin typeface="Nunito"/>
                <a:ea typeface="Nunito"/>
                <a:cs typeface="Nunito"/>
                <a:sym typeface="Nunito"/>
              </a:rPr>
              <a:t> Test Plan</a:t>
            </a:r>
            <a:endParaRPr>
              <a:solidFill>
                <a:srgbClr val="1D7E74"/>
              </a:solidFill>
            </a:endParaRPr>
          </a:p>
        </p:txBody>
      </p:sp>
      <p:sp>
        <p:nvSpPr>
          <p:cNvPr id="1297" name="Google Shape;1297;p100"/>
          <p:cNvSpPr txBox="1"/>
          <p:nvPr/>
        </p:nvSpPr>
        <p:spPr>
          <a:xfrm>
            <a:off x="1573975" y="3566500"/>
            <a:ext cx="327600" cy="2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98" name="Google Shape;1298;p100"/>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299" name="Google Shape;1299;p100"/>
          <p:cNvSpPr txBox="1"/>
          <p:nvPr/>
        </p:nvSpPr>
        <p:spPr>
          <a:xfrm>
            <a:off x="782350" y="1446500"/>
            <a:ext cx="3129000" cy="329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Nunito"/>
                <a:ea typeface="Nunito"/>
                <a:cs typeface="Nunito"/>
                <a:sym typeface="Nunito"/>
              </a:rPr>
              <a:t>High Level Design</a:t>
            </a:r>
            <a:endParaRPr b="1">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b="1"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b="1"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-In this phase, we will ensure that all the business requirements including functional and non-functional requirements are met.</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-All the necessary system documentation will be completed along with detailed verification reports.</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-The system will be checked for compliance standards and protocols.</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-It will be verified that the system maintains data integrity and consistency throughout the data manipulations.</a:t>
            </a:r>
            <a:endParaRPr sz="1000">
              <a:solidFill>
                <a:srgbClr val="0B5394"/>
              </a:solidFill>
              <a:latin typeface="Nunito"/>
              <a:ea typeface="Nunito"/>
              <a:cs typeface="Nunito"/>
              <a:sym typeface="Nunito"/>
            </a:endParaRPr>
          </a:p>
        </p:txBody>
      </p:sp>
      <p:cxnSp>
        <p:nvCxnSpPr>
          <p:cNvPr id="1300" name="Google Shape;1300;p100"/>
          <p:cNvCxnSpPr/>
          <p:nvPr/>
        </p:nvCxnSpPr>
        <p:spPr>
          <a:xfrm flipH="1">
            <a:off x="4717950" y="1250525"/>
            <a:ext cx="12900" cy="3562500"/>
          </a:xfrm>
          <a:prstGeom prst="straightConnector1">
            <a:avLst/>
          </a:prstGeom>
          <a:noFill/>
          <a:ln cap="flat" cmpd="sng" w="28575">
            <a:solidFill>
              <a:schemeClr val="dk2"/>
            </a:solidFill>
            <a:prstDash val="solid"/>
            <a:round/>
            <a:headEnd len="med" w="med" type="none"/>
            <a:tailEnd len="med" w="med" type="none"/>
          </a:ln>
        </p:spPr>
      </p:cxnSp>
      <p:sp>
        <p:nvSpPr>
          <p:cNvPr id="1301" name="Google Shape;1301;p100"/>
          <p:cNvSpPr txBox="1"/>
          <p:nvPr/>
        </p:nvSpPr>
        <p:spPr>
          <a:xfrm>
            <a:off x="1573975" y="115777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5200C"/>
                </a:solidFill>
                <a:latin typeface="Nunito"/>
                <a:ea typeface="Nunito"/>
                <a:cs typeface="Nunito"/>
                <a:sym typeface="Nunito"/>
              </a:rPr>
              <a:t>Verification Phase</a:t>
            </a:r>
            <a:endParaRPr b="1">
              <a:solidFill>
                <a:srgbClr val="85200C"/>
              </a:solidFill>
              <a:latin typeface="Nunito"/>
              <a:ea typeface="Nunito"/>
              <a:cs typeface="Nunito"/>
              <a:sym typeface="Nunito"/>
            </a:endParaRPr>
          </a:p>
        </p:txBody>
      </p:sp>
      <p:sp>
        <p:nvSpPr>
          <p:cNvPr id="1302" name="Google Shape;1302;p100"/>
          <p:cNvSpPr txBox="1"/>
          <p:nvPr/>
        </p:nvSpPr>
        <p:spPr>
          <a:xfrm>
            <a:off x="6196625" y="115777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Validation Phase</a:t>
            </a:r>
            <a:endParaRPr b="1">
              <a:solidFill>
                <a:srgbClr val="CC4125"/>
              </a:solidFill>
              <a:latin typeface="Nunito"/>
              <a:ea typeface="Nunito"/>
              <a:cs typeface="Nunito"/>
              <a:sym typeface="Nunito"/>
            </a:endParaRPr>
          </a:p>
        </p:txBody>
      </p:sp>
      <p:sp>
        <p:nvSpPr>
          <p:cNvPr id="1303" name="Google Shape;1303;p100"/>
          <p:cNvSpPr txBox="1"/>
          <p:nvPr/>
        </p:nvSpPr>
        <p:spPr>
          <a:xfrm>
            <a:off x="5450200" y="1446500"/>
            <a:ext cx="3129000" cy="329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Nunito"/>
                <a:ea typeface="Nunito"/>
                <a:cs typeface="Nunito"/>
                <a:sym typeface="Nunito"/>
              </a:rPr>
              <a:t>System Testing</a:t>
            </a:r>
            <a:endParaRPr b="1">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 Test to ensure that Style Up can support 1000</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concurrent users</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latin typeface="Nunito"/>
                <a:ea typeface="Nunito"/>
                <a:cs typeface="Nunito"/>
                <a:sym typeface="Nunito"/>
              </a:rPr>
              <a:t>- </a:t>
            </a:r>
            <a:r>
              <a:rPr lang="en" sz="1000">
                <a:solidFill>
                  <a:srgbClr val="0B5394"/>
                </a:solidFill>
                <a:latin typeface="Nunito"/>
                <a:ea typeface="Nunito"/>
                <a:cs typeface="Nunito"/>
                <a:sym typeface="Nunito"/>
              </a:rPr>
              <a:t>Test response time of user queries under low,normal, moderate and heavy load conditions</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 Test interactivity with different browsers and platforms</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latin typeface="Nunito"/>
                <a:ea typeface="Nunito"/>
                <a:cs typeface="Nunito"/>
                <a:sym typeface="Nunito"/>
              </a:rPr>
              <a:t>- </a:t>
            </a:r>
            <a:r>
              <a:rPr lang="en" sz="1000">
                <a:solidFill>
                  <a:srgbClr val="0B5394"/>
                </a:solidFill>
                <a:latin typeface="Nunito"/>
                <a:ea typeface="Nunito"/>
                <a:cs typeface="Nunito"/>
                <a:sym typeface="Nunito"/>
              </a:rPr>
              <a:t>Test UI interactions are easy to navigate and user   friendly</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 Test stress to check maximum number of users handled concurrently</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-Test data lag response time less than 15 mins</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a:t>
            </a:r>
            <a:r>
              <a:rPr lang="en" sz="1000">
                <a:latin typeface="Nunito"/>
                <a:ea typeface="Nunito"/>
                <a:cs typeface="Nunito"/>
                <a:sym typeface="Nunito"/>
              </a:rPr>
              <a:t>Test utilization of hardware resources</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-System should give positive output for positive tests but should also respond with proper errors or exceptions for negative input</a:t>
            </a:r>
            <a:endParaRPr sz="1000">
              <a:latin typeface="Nunito"/>
              <a:ea typeface="Nunito"/>
              <a:cs typeface="Nunito"/>
              <a:sym typeface="Nunito"/>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7" name="Shape 1307"/>
        <p:cNvGrpSpPr/>
        <p:nvPr/>
      </p:nvGrpSpPr>
      <p:grpSpPr>
        <a:xfrm>
          <a:off x="0" y="0"/>
          <a:ext cx="0" cy="0"/>
          <a:chOff x="0" y="0"/>
          <a:chExt cx="0" cy="0"/>
        </a:xfrm>
      </p:grpSpPr>
      <p:sp>
        <p:nvSpPr>
          <p:cNvPr id="1308" name="Google Shape;1308;p101"/>
          <p:cNvSpPr txBox="1"/>
          <p:nvPr>
            <p:ph type="title"/>
          </p:nvPr>
        </p:nvSpPr>
        <p:spPr>
          <a:xfrm>
            <a:off x="1215550" y="627150"/>
            <a:ext cx="5742600" cy="685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3000">
                <a:solidFill>
                  <a:srgbClr val="1D7E74"/>
                </a:solidFill>
                <a:latin typeface="Nunito"/>
                <a:ea typeface="Nunito"/>
                <a:cs typeface="Nunito"/>
                <a:sym typeface="Nunito"/>
              </a:rPr>
              <a:t>User Acceptance Test Plan</a:t>
            </a:r>
            <a:endParaRPr>
              <a:solidFill>
                <a:srgbClr val="1D7E74"/>
              </a:solidFill>
            </a:endParaRPr>
          </a:p>
        </p:txBody>
      </p:sp>
      <p:sp>
        <p:nvSpPr>
          <p:cNvPr id="1309" name="Google Shape;1309;p101"/>
          <p:cNvSpPr txBox="1"/>
          <p:nvPr/>
        </p:nvSpPr>
        <p:spPr>
          <a:xfrm>
            <a:off x="1573975" y="3566500"/>
            <a:ext cx="327600" cy="2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310" name="Google Shape;1310;p101"/>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Nunito"/>
              <a:ea typeface="Nunito"/>
              <a:cs typeface="Nunito"/>
              <a:sym typeface="Nunito"/>
            </a:endParaRPr>
          </a:p>
        </p:txBody>
      </p:sp>
      <p:sp>
        <p:nvSpPr>
          <p:cNvPr id="1311" name="Google Shape;1311;p101"/>
          <p:cNvSpPr txBox="1"/>
          <p:nvPr/>
        </p:nvSpPr>
        <p:spPr>
          <a:xfrm>
            <a:off x="782350" y="1446500"/>
            <a:ext cx="3129000" cy="329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Nunito"/>
                <a:ea typeface="Nunito"/>
                <a:cs typeface="Nunito"/>
                <a:sym typeface="Nunito"/>
              </a:rPr>
              <a:t>Requirement </a:t>
            </a:r>
            <a:r>
              <a:rPr b="1" lang="en">
                <a:latin typeface="Nunito"/>
                <a:ea typeface="Nunito"/>
                <a:cs typeface="Nunito"/>
                <a:sym typeface="Nunito"/>
              </a:rPr>
              <a:t>Analysis</a:t>
            </a:r>
            <a:endParaRPr b="1">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b="1" lang="en" sz="1000">
                <a:latin typeface="Nunito"/>
                <a:ea typeface="Nunito"/>
                <a:cs typeface="Nunito"/>
                <a:sym typeface="Nunito"/>
              </a:rPr>
              <a:t>-</a:t>
            </a:r>
            <a:r>
              <a:rPr lang="en" sz="1000">
                <a:latin typeface="Nunito"/>
                <a:ea typeface="Nunito"/>
                <a:cs typeface="Nunito"/>
                <a:sym typeface="Nunito"/>
              </a:rPr>
              <a:t>Ensuring that all the actions and the operation paths have been documented in the user manual.</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-Ensuring that the system not only produces correct output but, it also produces it the correct way.</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-Verifying that the user interface is easy to use and navigate and requires minimal user efforts.</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solidFill>
                  <a:srgbClr val="0B5394"/>
                </a:solidFill>
                <a:latin typeface="Nunito"/>
                <a:ea typeface="Nunito"/>
                <a:cs typeface="Nunito"/>
                <a:sym typeface="Nunito"/>
              </a:rPr>
              <a:t>-The system meets or outperforms the quality metrics</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-Making sure that the system is behaving as per the compliance standards</a:t>
            </a:r>
            <a:endParaRPr sz="1000">
              <a:latin typeface="Nunito"/>
              <a:ea typeface="Nunito"/>
              <a:cs typeface="Nunito"/>
              <a:sym typeface="Nunito"/>
            </a:endParaRPr>
          </a:p>
        </p:txBody>
      </p:sp>
      <p:cxnSp>
        <p:nvCxnSpPr>
          <p:cNvPr id="1312" name="Google Shape;1312;p101"/>
          <p:cNvCxnSpPr/>
          <p:nvPr/>
        </p:nvCxnSpPr>
        <p:spPr>
          <a:xfrm flipH="1">
            <a:off x="4717950" y="1250525"/>
            <a:ext cx="12900" cy="3562500"/>
          </a:xfrm>
          <a:prstGeom prst="straightConnector1">
            <a:avLst/>
          </a:prstGeom>
          <a:noFill/>
          <a:ln cap="flat" cmpd="sng" w="28575">
            <a:solidFill>
              <a:schemeClr val="dk2"/>
            </a:solidFill>
            <a:prstDash val="solid"/>
            <a:round/>
            <a:headEnd len="med" w="med" type="none"/>
            <a:tailEnd len="med" w="med" type="none"/>
          </a:ln>
        </p:spPr>
      </p:cxnSp>
      <p:sp>
        <p:nvSpPr>
          <p:cNvPr id="1313" name="Google Shape;1313;p101"/>
          <p:cNvSpPr txBox="1"/>
          <p:nvPr/>
        </p:nvSpPr>
        <p:spPr>
          <a:xfrm>
            <a:off x="1355950" y="1157775"/>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85200C"/>
                </a:solidFill>
                <a:latin typeface="Nunito"/>
                <a:ea typeface="Nunito"/>
                <a:cs typeface="Nunito"/>
                <a:sym typeface="Nunito"/>
              </a:rPr>
              <a:t>Verification Phase</a:t>
            </a:r>
            <a:endParaRPr b="1">
              <a:solidFill>
                <a:srgbClr val="85200C"/>
              </a:solidFill>
              <a:latin typeface="Nunito"/>
              <a:ea typeface="Nunito"/>
              <a:cs typeface="Nunito"/>
              <a:sym typeface="Nunito"/>
            </a:endParaRPr>
          </a:p>
        </p:txBody>
      </p:sp>
      <p:sp>
        <p:nvSpPr>
          <p:cNvPr id="1314" name="Google Shape;1314;p101"/>
          <p:cNvSpPr txBox="1"/>
          <p:nvPr/>
        </p:nvSpPr>
        <p:spPr>
          <a:xfrm>
            <a:off x="6306125" y="1052600"/>
            <a:ext cx="19818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Validation Phase</a:t>
            </a:r>
            <a:endParaRPr b="1">
              <a:solidFill>
                <a:srgbClr val="CC4125"/>
              </a:solidFill>
              <a:latin typeface="Nunito"/>
              <a:ea typeface="Nunito"/>
              <a:cs typeface="Nunito"/>
              <a:sym typeface="Nunito"/>
            </a:endParaRPr>
          </a:p>
        </p:txBody>
      </p:sp>
      <p:sp>
        <p:nvSpPr>
          <p:cNvPr id="1315" name="Google Shape;1315;p101"/>
          <p:cNvSpPr txBox="1"/>
          <p:nvPr/>
        </p:nvSpPr>
        <p:spPr>
          <a:xfrm>
            <a:off x="5431425" y="1446500"/>
            <a:ext cx="3129000" cy="340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a:latin typeface="Nunito"/>
                <a:ea typeface="Nunito"/>
                <a:cs typeface="Nunito"/>
                <a:sym typeface="Nunito"/>
              </a:rPr>
              <a:t>User Acceptance Testing</a:t>
            </a:r>
            <a:endParaRPr b="1">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b="1" lang="en" sz="1200">
                <a:solidFill>
                  <a:srgbClr val="0B5394"/>
                </a:solidFill>
                <a:latin typeface="Nunito"/>
                <a:ea typeface="Nunito"/>
                <a:cs typeface="Nunito"/>
                <a:sym typeface="Nunito"/>
              </a:rPr>
              <a:t>Internal Alpha</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 Test  mock user style profile creation  mimicking user input data</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 Test package vetting process with some mock customized user package</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 Test user interface  renders as expected</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 Test chatbot user interface communication gateway and availability 24*7</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latin typeface="Nunito"/>
                <a:ea typeface="Nunito"/>
                <a:cs typeface="Nunito"/>
                <a:sym typeface="Nunito"/>
              </a:rPr>
              <a:t>-Testing the access privilege level for each user</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-Validating all business scenarios as defined in design phase</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t/>
            </a:r>
            <a:endParaRPr sz="10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b="1" lang="en" sz="1200">
                <a:solidFill>
                  <a:srgbClr val="0B5394"/>
                </a:solidFill>
                <a:latin typeface="Nunito"/>
                <a:ea typeface="Nunito"/>
                <a:cs typeface="Nunito"/>
                <a:sym typeface="Nunito"/>
              </a:rPr>
              <a:t>Beta</a:t>
            </a:r>
            <a:endParaRPr b="1" sz="1200">
              <a:solidFill>
                <a:srgbClr val="0B5394"/>
              </a:solidFill>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sz="1000">
                <a:latin typeface="Nunito"/>
                <a:ea typeface="Nunito"/>
                <a:cs typeface="Nunito"/>
                <a:sym typeface="Nunito"/>
              </a:rPr>
              <a:t>- UI testing with beta users of all personas, for several iterations to ensure the application is easy to learn and navigate</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000"/>
              <a:buFont typeface="Arial"/>
              <a:buNone/>
            </a:pPr>
            <a:r>
              <a:rPr lang="en" sz="1000">
                <a:solidFill>
                  <a:srgbClr val="0B5394"/>
                </a:solidFill>
                <a:latin typeface="Nunito"/>
                <a:ea typeface="Nunito"/>
                <a:cs typeface="Nunito"/>
                <a:sym typeface="Nunito"/>
              </a:rPr>
              <a:t>- Test application on selected browsers to ensure speed and performance </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latin typeface="Nunito"/>
              <a:ea typeface="Nunito"/>
              <a:cs typeface="Nunito"/>
              <a:sym typeface="Nunito"/>
            </a:endParaRPr>
          </a:p>
          <a:p>
            <a:pPr indent="0" lvl="0" marL="0" rtl="0" algn="ctr">
              <a:lnSpc>
                <a:spcPct val="115000"/>
              </a:lnSpc>
              <a:spcBef>
                <a:spcPts val="0"/>
              </a:spcBef>
              <a:spcAft>
                <a:spcPts val="0"/>
              </a:spcAft>
              <a:buClr>
                <a:srgbClr val="000000"/>
              </a:buClr>
              <a:buSzPts val="1100"/>
              <a:buFont typeface="Arial"/>
              <a:buNone/>
            </a:pPr>
            <a:r>
              <a:t/>
            </a:r>
            <a:endParaRPr b="1">
              <a:latin typeface="Nunito"/>
              <a:ea typeface="Nunito"/>
              <a:cs typeface="Nunito"/>
              <a:sym typeface="Nuni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9" name="Shape 1319"/>
        <p:cNvGrpSpPr/>
        <p:nvPr/>
      </p:nvGrpSpPr>
      <p:grpSpPr>
        <a:xfrm>
          <a:off x="0" y="0"/>
          <a:ext cx="0" cy="0"/>
          <a:chOff x="0" y="0"/>
          <a:chExt cx="0" cy="0"/>
        </a:xfrm>
      </p:grpSpPr>
      <p:sp>
        <p:nvSpPr>
          <p:cNvPr id="1320" name="Google Shape;1320;p102"/>
          <p:cNvSpPr txBox="1"/>
          <p:nvPr>
            <p:ph type="title"/>
          </p:nvPr>
        </p:nvSpPr>
        <p:spPr>
          <a:xfrm>
            <a:off x="1303800" y="475125"/>
            <a:ext cx="7030500" cy="5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800"/>
              <a:buFont typeface="Arial"/>
              <a:buNone/>
            </a:pPr>
            <a:r>
              <a:rPr lang="en" sz="3000">
                <a:solidFill>
                  <a:srgbClr val="1D7E74"/>
                </a:solidFill>
                <a:latin typeface="Nunito"/>
                <a:ea typeface="Nunito"/>
                <a:cs typeface="Nunito"/>
                <a:sym typeface="Nunito"/>
              </a:rPr>
              <a:t>Full Testing Matrix</a:t>
            </a:r>
            <a:endParaRPr/>
          </a:p>
        </p:txBody>
      </p:sp>
      <p:graphicFrame>
        <p:nvGraphicFramePr>
          <p:cNvPr id="1321" name="Google Shape;1321;p102"/>
          <p:cNvGraphicFramePr/>
          <p:nvPr/>
        </p:nvGraphicFramePr>
        <p:xfrm>
          <a:off x="1402300" y="1141200"/>
          <a:ext cx="3000000" cy="3000000"/>
        </p:xfrm>
        <a:graphic>
          <a:graphicData uri="http://schemas.openxmlformats.org/drawingml/2006/table">
            <a:tbl>
              <a:tblPr>
                <a:noFill/>
                <a:tableStyleId>{BCBA651D-CB07-41CB-B004-CCAE3A851C52}</a:tableStyleId>
              </a:tblPr>
              <a:tblGrid>
                <a:gridCol w="1743375"/>
                <a:gridCol w="1111975"/>
                <a:gridCol w="1003550"/>
                <a:gridCol w="1371400"/>
                <a:gridCol w="1089775"/>
                <a:gridCol w="1099800"/>
              </a:tblGrid>
              <a:tr h="754050">
                <a:tc>
                  <a:txBody>
                    <a:bodyPr>
                      <a:noAutofit/>
                    </a:bodyPr>
                    <a:lstStyle/>
                    <a:p>
                      <a:pPr indent="0" lvl="0" marL="0" rtl="0" algn="l">
                        <a:spcBef>
                          <a:spcPts val="0"/>
                        </a:spcBef>
                        <a:spcAft>
                          <a:spcPts val="0"/>
                        </a:spcAft>
                        <a:buClr>
                          <a:srgbClr val="000000"/>
                        </a:buClr>
                        <a:buSzPts val="1400"/>
                        <a:buFont typeface="Arial"/>
                        <a:buNone/>
                      </a:pPr>
                      <a:r>
                        <a:rPr b="1" lang="en" sz="1000">
                          <a:latin typeface="Nunito"/>
                          <a:ea typeface="Nunito"/>
                          <a:cs typeface="Nunito"/>
                          <a:sym typeface="Nunito"/>
                        </a:rPr>
                        <a:t>Test Set</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0"/>
                        </a:spcAft>
                        <a:buClr>
                          <a:srgbClr val="000000"/>
                        </a:buClr>
                        <a:buSzPts val="1400"/>
                        <a:buFont typeface="Arial"/>
                        <a:buNone/>
                      </a:pPr>
                      <a:r>
                        <a:rPr b="1" lang="en" sz="1000"/>
                        <a:t>Chrome  on WIndow</a:t>
                      </a:r>
                      <a:endParaRPr b="1" sz="1000"/>
                    </a:p>
                    <a:p>
                      <a:pPr indent="0" lvl="0" marL="0" rtl="0" algn="l">
                        <a:spcBef>
                          <a:spcPts val="0"/>
                        </a:spcBef>
                        <a:spcAft>
                          <a:spcPts val="0"/>
                        </a:spcAft>
                        <a:buClr>
                          <a:srgbClr val="000000"/>
                        </a:buClr>
                        <a:buSzPts val="1400"/>
                        <a:buFont typeface="Arial"/>
                        <a:buNone/>
                      </a:pPr>
                      <a:r>
                        <a:rPr b="1" lang="en" sz="1000"/>
                        <a:t>72.01.3626.121</a:t>
                      </a:r>
                      <a:endParaRPr b="1" sz="10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0"/>
                        </a:spcAft>
                        <a:buNone/>
                      </a:pPr>
                      <a:r>
                        <a:rPr b="1" lang="en" sz="1000"/>
                        <a:t>Chrome on</a:t>
                      </a:r>
                      <a:endParaRPr b="1" sz="1000"/>
                    </a:p>
                    <a:p>
                      <a:pPr indent="0" lvl="0" marL="0" rtl="0" algn="l">
                        <a:spcBef>
                          <a:spcPts val="0"/>
                        </a:spcBef>
                        <a:spcAft>
                          <a:spcPts val="0"/>
                        </a:spcAft>
                        <a:buClr>
                          <a:srgbClr val="000000"/>
                        </a:buClr>
                        <a:buSzPts val="1400"/>
                        <a:buFont typeface="Arial"/>
                        <a:buNone/>
                      </a:pPr>
                      <a:r>
                        <a:rPr b="1" lang="en" sz="1000"/>
                        <a:t>MacOS</a:t>
                      </a:r>
                      <a:endParaRPr b="1" sz="1000"/>
                    </a:p>
                    <a:p>
                      <a:pPr indent="0" lvl="0" marL="0" rtl="0" algn="l">
                        <a:spcBef>
                          <a:spcPts val="0"/>
                        </a:spcBef>
                        <a:spcAft>
                          <a:spcPts val="0"/>
                        </a:spcAft>
                        <a:buClr>
                          <a:srgbClr val="000000"/>
                        </a:buClr>
                        <a:buSzPts val="1400"/>
                        <a:buFont typeface="Arial"/>
                        <a:buNone/>
                      </a:pPr>
                      <a:r>
                        <a:rPr b="1" lang="en" sz="1000"/>
                        <a:t>72.01.3626.121</a:t>
                      </a:r>
                      <a:endParaRPr b="1" sz="10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0"/>
                        </a:spcAft>
                        <a:buNone/>
                      </a:pPr>
                      <a:r>
                        <a:rPr b="1" lang="en" sz="1000"/>
                        <a:t>Safari on </a:t>
                      </a:r>
                      <a:endParaRPr b="1" sz="1000"/>
                    </a:p>
                    <a:p>
                      <a:pPr indent="0" lvl="0" marL="0" rtl="0" algn="l">
                        <a:spcBef>
                          <a:spcPts val="0"/>
                        </a:spcBef>
                        <a:spcAft>
                          <a:spcPts val="0"/>
                        </a:spcAft>
                        <a:buNone/>
                      </a:pPr>
                      <a:r>
                        <a:rPr b="1" lang="en" sz="1000"/>
                        <a:t>MacOS 12.0.3</a:t>
                      </a:r>
                      <a:endParaRPr b="1" sz="10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0"/>
                        </a:spcAft>
                        <a:buNone/>
                      </a:pPr>
                      <a:r>
                        <a:rPr b="1" lang="en" sz="1000"/>
                        <a:t>Opera</a:t>
                      </a:r>
                      <a:endParaRPr b="1" sz="1000"/>
                    </a:p>
                    <a:p>
                      <a:pPr indent="0" lvl="0" marL="0" rtl="0" algn="l">
                        <a:spcBef>
                          <a:spcPts val="0"/>
                        </a:spcBef>
                        <a:spcAft>
                          <a:spcPts val="0"/>
                        </a:spcAft>
                        <a:buNone/>
                      </a:pPr>
                      <a:r>
                        <a:rPr b="1" lang="en" sz="1000"/>
                        <a:t>58.0.3135.90</a:t>
                      </a:r>
                      <a:endParaRPr b="1" sz="10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l">
                        <a:spcBef>
                          <a:spcPts val="0"/>
                        </a:spcBef>
                        <a:spcAft>
                          <a:spcPts val="0"/>
                        </a:spcAft>
                        <a:buNone/>
                      </a:pPr>
                      <a:r>
                        <a:rPr b="1" lang="en" sz="1000"/>
                        <a:t>Firefox</a:t>
                      </a:r>
                      <a:endParaRPr b="1" sz="1000"/>
                    </a:p>
                    <a:p>
                      <a:pPr indent="0" lvl="0" marL="0" rtl="0" algn="l">
                        <a:spcBef>
                          <a:spcPts val="0"/>
                        </a:spcBef>
                        <a:spcAft>
                          <a:spcPts val="0"/>
                        </a:spcAft>
                        <a:buNone/>
                      </a:pPr>
                      <a:r>
                        <a:rPr b="1" lang="en" sz="1000"/>
                        <a:t>65.0.02</a:t>
                      </a:r>
                      <a:endParaRPr b="1" sz="1000"/>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r>
              <a:tr h="1261600">
                <a:tc>
                  <a:txBody>
                    <a:bodyPr>
                      <a:noAutofit/>
                    </a:bodyPr>
                    <a:lstStyle/>
                    <a:p>
                      <a:pPr indent="0" lvl="0" marL="0" rtl="0" algn="l">
                        <a:lnSpc>
                          <a:spcPct val="150000"/>
                        </a:lnSpc>
                        <a:spcBef>
                          <a:spcPts val="0"/>
                        </a:spcBef>
                        <a:spcAft>
                          <a:spcPts val="0"/>
                        </a:spcAft>
                        <a:buClr>
                          <a:srgbClr val="000000"/>
                        </a:buClr>
                        <a:buSzPts val="1000"/>
                        <a:buFont typeface="Arial"/>
                        <a:buNone/>
                      </a:pPr>
                      <a:r>
                        <a:rPr lang="en" sz="1000">
                          <a:latin typeface="Nunito"/>
                          <a:ea typeface="Nunito"/>
                          <a:cs typeface="Nunito"/>
                          <a:sym typeface="Nunito"/>
                        </a:rPr>
                        <a:t>Test user style module, chatbot module, 360 degree profile client interactions driven through MongoDB data</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latin typeface="Nunito"/>
                          <a:ea typeface="Nunito"/>
                          <a:cs typeface="Nunito"/>
                          <a:sym typeface="Nunito"/>
                        </a:rPr>
                        <a:t>Implemented</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Implementation to be completed in next release cycle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Implementation to be completed in next release cycle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09025">
                <a:tc>
                  <a:txBody>
                    <a:bodyPr>
                      <a:noAutofit/>
                    </a:bodyPr>
                    <a:lstStyle/>
                    <a:p>
                      <a:pPr indent="0" lvl="0" marL="0" rtl="0" algn="l">
                        <a:lnSpc>
                          <a:spcPct val="150000"/>
                        </a:lnSpc>
                        <a:spcBef>
                          <a:spcPts val="0"/>
                        </a:spcBef>
                        <a:spcAft>
                          <a:spcPts val="0"/>
                        </a:spcAft>
                        <a:buClr>
                          <a:srgbClr val="000000"/>
                        </a:buClr>
                        <a:buSzPts val="1000"/>
                        <a:buFont typeface="Arial"/>
                        <a:buNone/>
                      </a:pPr>
                      <a:r>
                        <a:rPr lang="en" sz="1000">
                          <a:latin typeface="Nunito"/>
                          <a:ea typeface="Nunito"/>
                          <a:cs typeface="Nunito"/>
                          <a:sym typeface="Nunito"/>
                        </a:rPr>
                        <a:t>Test UI interactions are easy to learn and navigate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09025">
                <a:tc>
                  <a:txBody>
                    <a:bodyPr>
                      <a:noAutofit/>
                    </a:bodyPr>
                    <a:lstStyle/>
                    <a:p>
                      <a:pPr indent="0" lvl="0" marL="0" rtl="0" algn="l">
                        <a:spcBef>
                          <a:spcPts val="0"/>
                        </a:spcBef>
                        <a:spcAft>
                          <a:spcPts val="0"/>
                        </a:spcAft>
                        <a:buClr>
                          <a:srgbClr val="000000"/>
                        </a:buClr>
                        <a:buSzPts val="1400"/>
                        <a:buFont typeface="Arial"/>
                        <a:buNone/>
                      </a:pPr>
                      <a:r>
                        <a:rPr lang="en" sz="1000">
                          <a:latin typeface="Nunito"/>
                          <a:ea typeface="Nunito"/>
                          <a:cs typeface="Nunito"/>
                          <a:sym typeface="Nunito"/>
                        </a:rPr>
                        <a:t>Test performance of the system with respect to load type, users and stress</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18375">
                <a:tc>
                  <a:txBody>
                    <a:bodyPr>
                      <a:noAutofit/>
                    </a:bodyPr>
                    <a:lstStyle/>
                    <a:p>
                      <a:pPr indent="0" lvl="0" marL="0" rtl="0" algn="l">
                        <a:spcBef>
                          <a:spcPts val="0"/>
                        </a:spcBef>
                        <a:spcAft>
                          <a:spcPts val="0"/>
                        </a:spcAft>
                        <a:buClr>
                          <a:srgbClr val="000000"/>
                        </a:buClr>
                        <a:buSzPts val="1400"/>
                        <a:buFont typeface="Arial"/>
                        <a:buNone/>
                      </a:pPr>
                      <a:r>
                        <a:rPr lang="en" sz="1000">
                          <a:latin typeface="Nunito"/>
                          <a:ea typeface="Nunito"/>
                          <a:cs typeface="Nunito"/>
                          <a:sym typeface="Nunito"/>
                        </a:rPr>
                        <a:t>Test chatbot user interface is online 24*7</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rgbClr val="000000"/>
                        </a:buClr>
                        <a:buSzPts val="1100"/>
                        <a:buFont typeface="Arial"/>
                        <a:buNone/>
                      </a:pPr>
                      <a:r>
                        <a:rPr lang="en" sz="1000">
                          <a:latin typeface="Nunito"/>
                          <a:ea typeface="Nunito"/>
                          <a:cs typeface="Nunito"/>
                          <a:sym typeface="Nunito"/>
                        </a:rPr>
                        <a:t>I</a:t>
                      </a:r>
                      <a:r>
                        <a:rPr lang="en" sz="1000">
                          <a:latin typeface="Nunito"/>
                          <a:ea typeface="Nunito"/>
                          <a:cs typeface="Nunito"/>
                          <a:sym typeface="Nunito"/>
                        </a:rPr>
                        <a:t>mplemented</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5" name="Shape 1325"/>
        <p:cNvGrpSpPr/>
        <p:nvPr/>
      </p:nvGrpSpPr>
      <p:grpSpPr>
        <a:xfrm>
          <a:off x="0" y="0"/>
          <a:ext cx="0" cy="0"/>
          <a:chOff x="0" y="0"/>
          <a:chExt cx="0" cy="0"/>
        </a:xfrm>
      </p:grpSpPr>
      <p:sp>
        <p:nvSpPr>
          <p:cNvPr id="1326" name="Google Shape;1326;p103"/>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Bug Tracking and Management</a:t>
            </a:r>
            <a:endParaRPr sz="4800">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32"/>
          <p:cNvSpPr txBox="1"/>
          <p:nvPr>
            <p:ph type="title"/>
          </p:nvPr>
        </p:nvSpPr>
        <p:spPr>
          <a:xfrm>
            <a:off x="1154575" y="636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Our Existing System</a:t>
            </a:r>
            <a:endParaRPr>
              <a:solidFill>
                <a:srgbClr val="1D7E74"/>
              </a:solidFill>
            </a:endParaRPr>
          </a:p>
        </p:txBody>
      </p:sp>
      <p:pic>
        <p:nvPicPr>
          <p:cNvPr id="627" name="Google Shape;627;p32"/>
          <p:cNvPicPr preferRelativeResize="0"/>
          <p:nvPr/>
        </p:nvPicPr>
        <p:blipFill>
          <a:blip r:embed="rId3">
            <a:alphaModFix/>
          </a:blip>
          <a:stretch>
            <a:fillRect/>
          </a:stretch>
        </p:blipFill>
        <p:spPr>
          <a:xfrm>
            <a:off x="719725" y="1257300"/>
            <a:ext cx="8016000" cy="3214600"/>
          </a:xfrm>
          <a:prstGeom prst="rect">
            <a:avLst/>
          </a:prstGeom>
          <a:noFill/>
          <a:ln>
            <a:noFill/>
          </a:ln>
        </p:spPr>
      </p:pic>
      <p:sp>
        <p:nvSpPr>
          <p:cNvPr id="628" name="Google Shape;628;p32"/>
          <p:cNvSpPr txBox="1"/>
          <p:nvPr/>
        </p:nvSpPr>
        <p:spPr>
          <a:xfrm>
            <a:off x="4606375" y="157700"/>
            <a:ext cx="242700" cy="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9</a:t>
            </a:r>
            <a:endParaRPr sz="800">
              <a:latin typeface="Nunito"/>
              <a:ea typeface="Nunito"/>
              <a:cs typeface="Nunito"/>
              <a:sym typeface="Nunito"/>
            </a:endParaRPr>
          </a:p>
        </p:txBody>
      </p:sp>
      <p:sp>
        <p:nvSpPr>
          <p:cNvPr id="629" name="Google Shape;629;p32"/>
          <p:cNvSpPr txBox="1"/>
          <p:nvPr/>
        </p:nvSpPr>
        <p:spPr>
          <a:xfrm>
            <a:off x="719725" y="4581175"/>
            <a:ext cx="5363100" cy="42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sz="800">
              <a:solidFill>
                <a:schemeClr val="dk2"/>
              </a:solidFill>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9. Existing System Flowchart drawn using: </a:t>
            </a:r>
            <a:r>
              <a:rPr lang="en" sz="800" u="sng">
                <a:solidFill>
                  <a:schemeClr val="accent5"/>
                </a:solidFill>
                <a:latin typeface="Nunito"/>
                <a:ea typeface="Nunito"/>
                <a:cs typeface="Nunito"/>
                <a:sym typeface="Nunito"/>
                <a:hlinkClick r:id="rId4"/>
              </a:rPr>
              <a:t>https://www.draw.io/</a:t>
            </a:r>
            <a:r>
              <a:rPr lang="en" sz="800">
                <a:latin typeface="Nunito"/>
                <a:ea typeface="Nunito"/>
                <a:cs typeface="Nunito"/>
                <a:sym typeface="Nunito"/>
              </a:rPr>
              <a:t> (</a:t>
            </a:r>
            <a:r>
              <a:rPr lang="en" sz="800">
                <a:solidFill>
                  <a:schemeClr val="dk2"/>
                </a:solidFill>
                <a:latin typeface="Nunito"/>
                <a:ea typeface="Nunito"/>
                <a:cs typeface="Nunito"/>
                <a:sym typeface="Nunito"/>
              </a:rPr>
              <a:t>Slide 8)</a:t>
            </a:r>
            <a:endParaRPr sz="800">
              <a:solidFill>
                <a:schemeClr val="dk2"/>
              </a:solidFill>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0" name="Shape 1330"/>
        <p:cNvGrpSpPr/>
        <p:nvPr/>
      </p:nvGrpSpPr>
      <p:grpSpPr>
        <a:xfrm>
          <a:off x="0" y="0"/>
          <a:ext cx="0" cy="0"/>
          <a:chOff x="0" y="0"/>
          <a:chExt cx="0" cy="0"/>
        </a:xfrm>
      </p:grpSpPr>
      <p:sp>
        <p:nvSpPr>
          <p:cNvPr id="1331" name="Google Shape;1331;p104"/>
          <p:cNvSpPr txBox="1"/>
          <p:nvPr>
            <p:ph type="title"/>
          </p:nvPr>
        </p:nvSpPr>
        <p:spPr>
          <a:xfrm>
            <a:off x="1303800" y="496475"/>
            <a:ext cx="70305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Bug Tracking	</a:t>
            </a:r>
            <a:endParaRPr>
              <a:solidFill>
                <a:srgbClr val="1D7E74"/>
              </a:solidFill>
            </a:endParaRPr>
          </a:p>
        </p:txBody>
      </p:sp>
      <p:sp>
        <p:nvSpPr>
          <p:cNvPr id="1332" name="Google Shape;1332;p104"/>
          <p:cNvSpPr txBox="1"/>
          <p:nvPr>
            <p:ph idx="1" type="body"/>
          </p:nvPr>
        </p:nvSpPr>
        <p:spPr>
          <a:xfrm>
            <a:off x="69500" y="876325"/>
            <a:ext cx="9074400" cy="3735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b="1">
              <a:solidFill>
                <a:srgbClr val="CC4125"/>
              </a:solidFill>
            </a:endParaRPr>
          </a:p>
          <a:p>
            <a:pPr indent="-311150" lvl="0" marL="457200" rtl="0" algn="l">
              <a:spcBef>
                <a:spcPts val="0"/>
              </a:spcBef>
              <a:spcAft>
                <a:spcPts val="0"/>
              </a:spcAft>
              <a:buClr>
                <a:srgbClr val="B45F06"/>
              </a:buClr>
              <a:buSzPts val="1300"/>
              <a:buChar char="●"/>
            </a:pPr>
            <a:r>
              <a:rPr b="1" lang="en">
                <a:solidFill>
                  <a:srgbClr val="B45F06"/>
                </a:solidFill>
              </a:rPr>
              <a:t>We are using JIRA for bug tracking and management for our code base ensuring our the bug fix rate to be higher than the bug find rate, causing the number of open bugs to trend downward while keeping the code churn in control</a:t>
            </a:r>
            <a:endParaRPr b="1">
              <a:solidFill>
                <a:srgbClr val="B45F06"/>
              </a:solidFill>
            </a:endParaRPr>
          </a:p>
          <a:p>
            <a:pPr indent="-311150" lvl="0" marL="457200" rtl="0" algn="l">
              <a:spcBef>
                <a:spcPts val="0"/>
              </a:spcBef>
              <a:spcAft>
                <a:spcPts val="0"/>
              </a:spcAft>
              <a:buClr>
                <a:srgbClr val="CC4125"/>
              </a:buClr>
              <a:buSzPts val="1300"/>
              <a:buChar char="●"/>
            </a:pPr>
            <a:r>
              <a:rPr b="1" lang="en">
                <a:solidFill>
                  <a:srgbClr val="CC4125"/>
                </a:solidFill>
              </a:rPr>
              <a:t>The bug tracking and management will help us with:</a:t>
            </a:r>
            <a:r>
              <a:rPr b="1" lang="en" sz="800">
                <a:solidFill>
                  <a:srgbClr val="000000"/>
                </a:solidFill>
              </a:rPr>
              <a:t>67</a:t>
            </a:r>
            <a:endParaRPr b="1" sz="800">
              <a:solidFill>
                <a:srgbClr val="000000"/>
              </a:solidFill>
            </a:endParaRPr>
          </a:p>
          <a:p>
            <a:pPr indent="-311150" lvl="0" marL="914400" rtl="0" algn="l">
              <a:spcBef>
                <a:spcPts val="0"/>
              </a:spcBef>
              <a:spcAft>
                <a:spcPts val="0"/>
              </a:spcAft>
              <a:buClr>
                <a:srgbClr val="000000"/>
              </a:buClr>
              <a:buSzPts val="1300"/>
              <a:buChar char="★"/>
            </a:pPr>
            <a:r>
              <a:rPr lang="en">
                <a:solidFill>
                  <a:srgbClr val="000000"/>
                </a:solidFill>
              </a:rPr>
              <a:t>Delivering high quality product</a:t>
            </a:r>
            <a:endParaRPr>
              <a:solidFill>
                <a:srgbClr val="000000"/>
              </a:solidFill>
            </a:endParaRPr>
          </a:p>
          <a:p>
            <a:pPr indent="-311150" lvl="0" marL="914400" rtl="0" algn="l">
              <a:spcBef>
                <a:spcPts val="0"/>
              </a:spcBef>
              <a:spcAft>
                <a:spcPts val="0"/>
              </a:spcAft>
              <a:buClr>
                <a:srgbClr val="0B5394"/>
              </a:buClr>
              <a:buSzPts val="1300"/>
              <a:buChar char="★"/>
            </a:pPr>
            <a:r>
              <a:rPr lang="en">
                <a:solidFill>
                  <a:srgbClr val="0B5394"/>
                </a:solidFill>
              </a:rPr>
              <a:t>Improve Return on Investment (ROI) by reducing the cost of development</a:t>
            </a:r>
            <a:endParaRPr>
              <a:solidFill>
                <a:srgbClr val="0B5394"/>
              </a:solidFill>
            </a:endParaRPr>
          </a:p>
          <a:p>
            <a:pPr indent="-311150" lvl="0" marL="914400" rtl="0" algn="l">
              <a:spcBef>
                <a:spcPts val="0"/>
              </a:spcBef>
              <a:spcAft>
                <a:spcPts val="0"/>
              </a:spcAft>
              <a:buClr>
                <a:srgbClr val="000000"/>
              </a:buClr>
              <a:buSzPts val="1300"/>
              <a:buChar char="★"/>
            </a:pPr>
            <a:r>
              <a:rPr lang="en">
                <a:solidFill>
                  <a:srgbClr val="000000"/>
                </a:solidFill>
              </a:rPr>
              <a:t>Better communications, teamwork and connectivity across different teams</a:t>
            </a:r>
            <a:endParaRPr>
              <a:solidFill>
                <a:srgbClr val="000000"/>
              </a:solidFill>
            </a:endParaRPr>
          </a:p>
          <a:p>
            <a:pPr indent="-311150" lvl="0" marL="914400" rtl="0" algn="l">
              <a:spcBef>
                <a:spcPts val="0"/>
              </a:spcBef>
              <a:spcAft>
                <a:spcPts val="0"/>
              </a:spcAft>
              <a:buClr>
                <a:srgbClr val="0B5394"/>
              </a:buClr>
              <a:buSzPts val="1300"/>
              <a:buChar char="★"/>
            </a:pPr>
            <a:r>
              <a:rPr lang="en">
                <a:solidFill>
                  <a:srgbClr val="0B5394"/>
                </a:solidFill>
              </a:rPr>
              <a:t>Detecting issues earlier to prevent system disasters</a:t>
            </a:r>
            <a:endParaRPr>
              <a:solidFill>
                <a:srgbClr val="0B5394"/>
              </a:solidFill>
            </a:endParaRPr>
          </a:p>
          <a:p>
            <a:pPr indent="-311150" lvl="0" marL="914400" rtl="0" algn="l">
              <a:spcBef>
                <a:spcPts val="0"/>
              </a:spcBef>
              <a:spcAft>
                <a:spcPts val="0"/>
              </a:spcAft>
              <a:buClr>
                <a:srgbClr val="000000"/>
              </a:buClr>
              <a:buSzPts val="1300"/>
              <a:buChar char="★"/>
            </a:pPr>
            <a:r>
              <a:rPr lang="en">
                <a:solidFill>
                  <a:srgbClr val="000000"/>
                </a:solidFill>
              </a:rPr>
              <a:t>Understand and analyze defect trends</a:t>
            </a:r>
            <a:endParaRPr>
              <a:solidFill>
                <a:srgbClr val="000000"/>
              </a:solidFill>
            </a:endParaRPr>
          </a:p>
          <a:p>
            <a:pPr indent="-311150" lvl="0" marL="914400" rtl="0" algn="l">
              <a:spcBef>
                <a:spcPts val="0"/>
              </a:spcBef>
              <a:spcAft>
                <a:spcPts val="0"/>
              </a:spcAft>
              <a:buClr>
                <a:srgbClr val="0B5394"/>
              </a:buClr>
              <a:buSzPts val="1300"/>
              <a:buChar char="★"/>
            </a:pPr>
            <a:r>
              <a:rPr lang="en">
                <a:solidFill>
                  <a:srgbClr val="0B5394"/>
                </a:solidFill>
              </a:rPr>
              <a:t>Improving service quality and customer satisfaction</a:t>
            </a:r>
            <a:endParaRPr>
              <a:solidFill>
                <a:srgbClr val="0B5394"/>
              </a:solidFill>
            </a:endParaRPr>
          </a:p>
          <a:p>
            <a:pPr indent="-311150" lvl="0" marL="914400" rtl="0" algn="l">
              <a:spcBef>
                <a:spcPts val="0"/>
              </a:spcBef>
              <a:spcAft>
                <a:spcPts val="0"/>
              </a:spcAft>
              <a:buClr>
                <a:srgbClr val="000000"/>
              </a:buClr>
              <a:buSzPts val="1300"/>
              <a:buChar char="★"/>
            </a:pPr>
            <a:r>
              <a:rPr lang="en">
                <a:solidFill>
                  <a:srgbClr val="000000"/>
                </a:solidFill>
              </a:rPr>
              <a:t>Improve work accountability</a:t>
            </a:r>
            <a:endParaRPr>
              <a:solidFill>
                <a:srgbClr val="000000"/>
              </a:solidFill>
            </a:endParaRPr>
          </a:p>
          <a:p>
            <a:pPr indent="-311150" lvl="0" marL="914400" rtl="0" algn="l">
              <a:spcBef>
                <a:spcPts val="0"/>
              </a:spcBef>
              <a:spcAft>
                <a:spcPts val="0"/>
              </a:spcAft>
              <a:buClr>
                <a:srgbClr val="0B5394"/>
              </a:buClr>
              <a:buSzPts val="1300"/>
              <a:buChar char="★"/>
            </a:pPr>
            <a:r>
              <a:rPr lang="en">
                <a:solidFill>
                  <a:srgbClr val="0B5394"/>
                </a:solidFill>
              </a:rPr>
              <a:t>Work and bug resolvement prioritization </a:t>
            </a:r>
            <a:endParaRPr>
              <a:solidFill>
                <a:srgbClr val="0B5394"/>
              </a:solidFill>
            </a:endParaRPr>
          </a:p>
          <a:p>
            <a:pPr indent="-311150" lvl="0" marL="914400" rtl="0" algn="l">
              <a:spcBef>
                <a:spcPts val="0"/>
              </a:spcBef>
              <a:spcAft>
                <a:spcPts val="0"/>
              </a:spcAft>
              <a:buClr>
                <a:srgbClr val="000000"/>
              </a:buClr>
              <a:buSzPts val="1300"/>
              <a:buChar char="★"/>
            </a:pPr>
            <a:r>
              <a:rPr lang="en">
                <a:solidFill>
                  <a:srgbClr val="000000"/>
                </a:solidFill>
              </a:rPr>
              <a:t>Identifying </a:t>
            </a:r>
            <a:r>
              <a:rPr lang="en">
                <a:solidFill>
                  <a:srgbClr val="000000"/>
                </a:solidFill>
              </a:rPr>
              <a:t>dependencies to reduce the impact of the bug </a:t>
            </a:r>
            <a:endParaRPr>
              <a:solidFill>
                <a:srgbClr val="000000"/>
              </a:solidFill>
            </a:endParaRPr>
          </a:p>
          <a:p>
            <a:pPr indent="-311150" lvl="0" marL="914400" rtl="0" algn="l">
              <a:spcBef>
                <a:spcPts val="0"/>
              </a:spcBef>
              <a:spcAft>
                <a:spcPts val="0"/>
              </a:spcAft>
              <a:buClr>
                <a:srgbClr val="0B5394"/>
              </a:buClr>
              <a:buSzPts val="1300"/>
              <a:buChar char="★"/>
            </a:pPr>
            <a:r>
              <a:rPr lang="en">
                <a:solidFill>
                  <a:srgbClr val="0B5394"/>
                </a:solidFill>
              </a:rPr>
              <a:t>Help plan release checklist better by evaluating the state of the product</a:t>
            </a:r>
            <a:endParaRPr>
              <a:solidFill>
                <a:srgbClr val="0B5394"/>
              </a:solidFill>
            </a:endParaRPr>
          </a:p>
          <a:p>
            <a:pPr indent="-311150" lvl="0" marL="914400" rtl="0" algn="l">
              <a:spcBef>
                <a:spcPts val="0"/>
              </a:spcBef>
              <a:spcAft>
                <a:spcPts val="0"/>
              </a:spcAft>
              <a:buClr>
                <a:srgbClr val="000000"/>
              </a:buClr>
              <a:buSzPts val="1300"/>
              <a:buChar char="★"/>
            </a:pPr>
            <a:r>
              <a:rPr lang="en">
                <a:solidFill>
                  <a:srgbClr val="000000"/>
                </a:solidFill>
              </a:rPr>
              <a:t>JIRA will help with automated ticket creation and bug dependency evaluation</a:t>
            </a:r>
            <a:endParaRPr>
              <a:solidFill>
                <a:srgbClr val="000000"/>
              </a:solidFill>
            </a:endParaRPr>
          </a:p>
          <a:p>
            <a:pPr indent="-311150" lvl="0" marL="914400" rtl="0" algn="l">
              <a:spcBef>
                <a:spcPts val="0"/>
              </a:spcBef>
              <a:spcAft>
                <a:spcPts val="0"/>
              </a:spcAft>
              <a:buClr>
                <a:srgbClr val="0B5394"/>
              </a:buClr>
              <a:buSzPts val="1300"/>
              <a:buChar char="★"/>
            </a:pPr>
            <a:r>
              <a:rPr lang="en">
                <a:solidFill>
                  <a:srgbClr val="0B5394"/>
                </a:solidFill>
              </a:rPr>
              <a:t>JIRA will make the Root Cause Analysis and Gap Analysis procedures easier </a:t>
            </a:r>
            <a:endParaRPr>
              <a:solidFill>
                <a:srgbClr val="0B5394"/>
              </a:solidFill>
            </a:endParaRPr>
          </a:p>
          <a:p>
            <a:pPr indent="-311150" lvl="0" marL="914400" rtl="0" algn="l">
              <a:spcBef>
                <a:spcPts val="0"/>
              </a:spcBef>
              <a:spcAft>
                <a:spcPts val="0"/>
              </a:spcAft>
              <a:buClr>
                <a:srgbClr val="000000"/>
              </a:buClr>
              <a:buSzPts val="1300"/>
              <a:buChar char="★"/>
            </a:pPr>
            <a:r>
              <a:rPr lang="en">
                <a:solidFill>
                  <a:srgbClr val="000000"/>
                </a:solidFill>
              </a:rPr>
              <a:t>Ensure that the product will behave same under all conditions without errors</a:t>
            </a:r>
            <a:endParaRPr>
              <a:solidFill>
                <a:srgbClr val="000000"/>
              </a:solidFill>
            </a:endParaRPr>
          </a:p>
          <a:p>
            <a:pPr indent="0" lvl="0" marL="0" rtl="0" algn="l">
              <a:spcBef>
                <a:spcPts val="0"/>
              </a:spcBef>
              <a:spcAft>
                <a:spcPts val="0"/>
              </a:spcAft>
              <a:buNone/>
            </a:pPr>
            <a:r>
              <a:t/>
            </a:r>
            <a:endParaRPr/>
          </a:p>
        </p:txBody>
      </p:sp>
      <p:sp>
        <p:nvSpPr>
          <p:cNvPr id="1333" name="Google Shape;1333;p104"/>
          <p:cNvSpPr txBox="1"/>
          <p:nvPr/>
        </p:nvSpPr>
        <p:spPr>
          <a:xfrm>
            <a:off x="6860400" y="4459825"/>
            <a:ext cx="2283600" cy="5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800">
                <a:solidFill>
                  <a:schemeClr val="dk2"/>
                </a:solidFill>
                <a:latin typeface="Nunito"/>
                <a:ea typeface="Nunito"/>
                <a:cs typeface="Nunito"/>
                <a:sym typeface="Nunito"/>
              </a:rPr>
              <a:t>67</a:t>
            </a:r>
            <a:r>
              <a:rPr lang="en" sz="800">
                <a:solidFill>
                  <a:schemeClr val="dk2"/>
                </a:solidFill>
                <a:latin typeface="Nunito"/>
                <a:ea typeface="Nunito"/>
                <a:cs typeface="Nunito"/>
                <a:sym typeface="Nunito"/>
              </a:rPr>
              <a:t>. </a:t>
            </a:r>
            <a:r>
              <a:rPr lang="en" sz="800" u="sng">
                <a:solidFill>
                  <a:schemeClr val="accent5"/>
                </a:solidFill>
                <a:latin typeface="Nunito"/>
                <a:ea typeface="Nunito"/>
                <a:cs typeface="Nunito"/>
                <a:sym typeface="Nunito"/>
                <a:hlinkClick r:id="rId3"/>
              </a:rPr>
              <a:t>https://www.testbytes.net/blog/bug-tracking-system/</a:t>
            </a:r>
            <a:r>
              <a:rPr lang="en" sz="800">
                <a:solidFill>
                  <a:schemeClr val="dk2"/>
                </a:solidFill>
                <a:latin typeface="Nunito"/>
                <a:ea typeface="Nunito"/>
                <a:cs typeface="Nunito"/>
                <a:sym typeface="Nunito"/>
              </a:rPr>
              <a:t> </a:t>
            </a:r>
            <a:endParaRPr sz="800">
              <a:latin typeface="Nunito"/>
              <a:ea typeface="Nunito"/>
              <a:cs typeface="Nunito"/>
              <a:sym typeface="Nunito"/>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7" name="Shape 1337"/>
        <p:cNvGrpSpPr/>
        <p:nvPr/>
      </p:nvGrpSpPr>
      <p:grpSpPr>
        <a:xfrm>
          <a:off x="0" y="0"/>
          <a:ext cx="0" cy="0"/>
          <a:chOff x="0" y="0"/>
          <a:chExt cx="0" cy="0"/>
        </a:xfrm>
      </p:grpSpPr>
      <p:sp>
        <p:nvSpPr>
          <p:cNvPr id="1338" name="Google Shape;1338;p105"/>
          <p:cNvSpPr txBox="1"/>
          <p:nvPr>
            <p:ph type="title"/>
          </p:nvPr>
        </p:nvSpPr>
        <p:spPr>
          <a:xfrm>
            <a:off x="1303800" y="446175"/>
            <a:ext cx="7030500" cy="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Bug Tracking	</a:t>
            </a:r>
            <a:endParaRPr>
              <a:solidFill>
                <a:srgbClr val="1D7E74"/>
              </a:solidFill>
            </a:endParaRPr>
          </a:p>
        </p:txBody>
      </p:sp>
      <p:sp>
        <p:nvSpPr>
          <p:cNvPr id="1339" name="Google Shape;1339;p105"/>
          <p:cNvSpPr txBox="1"/>
          <p:nvPr>
            <p:ph idx="1" type="body"/>
          </p:nvPr>
        </p:nvSpPr>
        <p:spPr>
          <a:xfrm>
            <a:off x="1227600" y="979175"/>
            <a:ext cx="7030500" cy="559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CC4125"/>
              </a:buClr>
              <a:buSzPts val="1400"/>
              <a:buChar char="●"/>
            </a:pPr>
            <a:r>
              <a:rPr b="1" lang="en" sz="1400">
                <a:solidFill>
                  <a:srgbClr val="CC4125"/>
                </a:solidFill>
              </a:rPr>
              <a:t>With help of JIRA and their customizable bug template, we will track the following details for each bug reported:</a:t>
            </a:r>
            <a:endParaRPr b="1" sz="1400">
              <a:solidFill>
                <a:srgbClr val="CC4125"/>
              </a:solidFill>
            </a:endParaRPr>
          </a:p>
          <a:p>
            <a:pPr indent="0" lvl="0" marL="0" rtl="0" algn="l">
              <a:spcBef>
                <a:spcPts val="0"/>
              </a:spcBef>
              <a:spcAft>
                <a:spcPts val="0"/>
              </a:spcAft>
              <a:buNone/>
            </a:pPr>
            <a:r>
              <a:t/>
            </a:r>
            <a:endParaRPr b="1" sz="1400">
              <a:solidFill>
                <a:srgbClr val="CC4125"/>
              </a:solidFill>
            </a:endParaRPr>
          </a:p>
          <a:p>
            <a:pPr indent="0" lvl="0" marL="0" rtl="0" algn="l">
              <a:spcBef>
                <a:spcPts val="0"/>
              </a:spcBef>
              <a:spcAft>
                <a:spcPts val="0"/>
              </a:spcAft>
              <a:buNone/>
            </a:pPr>
            <a:r>
              <a:t/>
            </a:r>
            <a:endParaRPr b="1" sz="1400">
              <a:solidFill>
                <a:srgbClr val="CC4125"/>
              </a:solidFill>
            </a:endParaRPr>
          </a:p>
        </p:txBody>
      </p:sp>
      <p:sp>
        <p:nvSpPr>
          <p:cNvPr id="1340" name="Google Shape;1340;p105"/>
          <p:cNvSpPr txBox="1"/>
          <p:nvPr/>
        </p:nvSpPr>
        <p:spPr>
          <a:xfrm>
            <a:off x="223925" y="1683975"/>
            <a:ext cx="3343800" cy="3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Nunito"/>
                <a:ea typeface="Nunito"/>
                <a:cs typeface="Nunito"/>
                <a:sym typeface="Nunito"/>
              </a:rPr>
              <a:t>Bug Description</a:t>
            </a:r>
            <a:endParaRPr b="1">
              <a:solidFill>
                <a:srgbClr val="38761D"/>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Bug ID</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Summary</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Screenshot</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Status:</a:t>
            </a:r>
            <a:r>
              <a:rPr b="1" lang="en">
                <a:solidFill>
                  <a:schemeClr val="dk1"/>
                </a:solidFill>
                <a:latin typeface="Nunito"/>
                <a:ea typeface="Nunito"/>
                <a:cs typeface="Nunito"/>
                <a:sym typeface="Nunito"/>
              </a:rPr>
              <a:t> </a:t>
            </a:r>
            <a:r>
              <a:rPr b="1" lang="en" sz="1200">
                <a:solidFill>
                  <a:schemeClr val="dk1"/>
                </a:solidFill>
                <a:latin typeface="Nunito"/>
                <a:ea typeface="Nunito"/>
                <a:cs typeface="Nunito"/>
                <a:sym typeface="Nunito"/>
              </a:rPr>
              <a:t>resolved/unresolved</a:t>
            </a:r>
            <a:endParaRPr b="1" sz="1200">
              <a:solidFill>
                <a:schemeClr val="dk1"/>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Severity: </a:t>
            </a:r>
            <a:r>
              <a:rPr b="1" lang="en" sz="1200">
                <a:solidFill>
                  <a:schemeClr val="dk1"/>
                </a:solidFill>
                <a:latin typeface="Nunito"/>
                <a:ea typeface="Nunito"/>
                <a:cs typeface="Nunito"/>
                <a:sym typeface="Nunito"/>
              </a:rPr>
              <a:t>critical/major/minor</a:t>
            </a:r>
            <a:endParaRPr b="1" sz="1200">
              <a:solidFill>
                <a:schemeClr val="dk1"/>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Priority Score: </a:t>
            </a:r>
            <a:r>
              <a:rPr b="1" lang="en" sz="1200">
                <a:solidFill>
                  <a:schemeClr val="dk1"/>
                </a:solidFill>
                <a:latin typeface="Nunito"/>
                <a:ea typeface="Nunito"/>
                <a:cs typeface="Nunito"/>
                <a:sym typeface="Nunito"/>
              </a:rPr>
              <a:t>P1 to P5</a:t>
            </a:r>
            <a:endParaRPr b="1" sz="1200">
              <a:solidFill>
                <a:schemeClr val="dk1"/>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Dependency Details</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p:txBody>
      </p:sp>
      <p:sp>
        <p:nvSpPr>
          <p:cNvPr id="1341" name="Google Shape;1341;p105"/>
          <p:cNvSpPr txBox="1"/>
          <p:nvPr/>
        </p:nvSpPr>
        <p:spPr>
          <a:xfrm>
            <a:off x="3109700" y="1683975"/>
            <a:ext cx="3343800" cy="3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Nunito"/>
                <a:ea typeface="Nunito"/>
                <a:cs typeface="Nunito"/>
                <a:sym typeface="Nunito"/>
              </a:rPr>
              <a:t>Bug Source</a:t>
            </a:r>
            <a:endParaRPr b="1">
              <a:solidFill>
                <a:srgbClr val="38761D"/>
              </a:solidFill>
              <a:latin typeface="Nunito"/>
              <a:ea typeface="Nunito"/>
              <a:cs typeface="Nunito"/>
              <a:sym typeface="Nunito"/>
            </a:endParaRPr>
          </a:p>
          <a:p>
            <a:pPr indent="0" lvl="0" marL="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URL: </a:t>
            </a:r>
            <a:r>
              <a:rPr b="1" i="1" lang="en">
                <a:solidFill>
                  <a:srgbClr val="0B5394"/>
                </a:solidFill>
                <a:latin typeface="Nunito"/>
                <a:ea typeface="Nunito"/>
                <a:cs typeface="Nunito"/>
                <a:sym typeface="Nunito"/>
              </a:rPr>
              <a:t> </a:t>
            </a:r>
            <a:r>
              <a:rPr b="1" i="1" lang="en" sz="1200">
                <a:solidFill>
                  <a:schemeClr val="dk1"/>
                </a:solidFill>
                <a:latin typeface="Nunito"/>
                <a:ea typeface="Nunito"/>
                <a:cs typeface="Nunito"/>
                <a:sym typeface="Nunito"/>
              </a:rPr>
              <a:t>eg</a:t>
            </a:r>
            <a:r>
              <a:rPr b="1" lang="en" sz="1200">
                <a:solidFill>
                  <a:schemeClr val="dk1"/>
                </a:solidFill>
                <a:latin typeface="Nunito"/>
                <a:ea typeface="Nunito"/>
                <a:cs typeface="Nunito"/>
                <a:sym typeface="Nunito"/>
              </a:rPr>
              <a:t>. ww.styleup.com/login</a:t>
            </a:r>
            <a:endParaRPr b="1" sz="1200">
              <a:solidFill>
                <a:schemeClr val="dk1"/>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Browser</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Browser version</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Platform</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Operating System</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Steps to reproduce the bug</a:t>
            </a:r>
            <a:endParaRPr b="1">
              <a:solidFill>
                <a:srgbClr val="0B5394"/>
              </a:solidFill>
              <a:latin typeface="Nunito"/>
              <a:ea typeface="Nunito"/>
              <a:cs typeface="Nunito"/>
              <a:sym typeface="Nunito"/>
            </a:endParaRPr>
          </a:p>
        </p:txBody>
      </p:sp>
      <p:sp>
        <p:nvSpPr>
          <p:cNvPr id="1342" name="Google Shape;1342;p105"/>
          <p:cNvSpPr txBox="1"/>
          <p:nvPr/>
        </p:nvSpPr>
        <p:spPr>
          <a:xfrm>
            <a:off x="6233900" y="1683975"/>
            <a:ext cx="3343800" cy="32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8761D"/>
                </a:solidFill>
                <a:latin typeface="Nunito"/>
                <a:ea typeface="Nunito"/>
                <a:cs typeface="Nunito"/>
                <a:sym typeface="Nunito"/>
              </a:rPr>
              <a:t>Administrative Details</a:t>
            </a:r>
            <a:endParaRPr b="1">
              <a:solidFill>
                <a:srgbClr val="38761D"/>
              </a:solidFill>
              <a:latin typeface="Nunito"/>
              <a:ea typeface="Nunito"/>
              <a:cs typeface="Nunito"/>
              <a:sym typeface="Nunito"/>
            </a:endParaRPr>
          </a:p>
          <a:p>
            <a:pPr indent="0" lvl="0" marL="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Date</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Assignee </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Assigned to</a:t>
            </a:r>
            <a:endParaRPr b="1">
              <a:solidFill>
                <a:srgbClr val="0B5394"/>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Assigned at: </a:t>
            </a:r>
            <a:r>
              <a:rPr b="1" lang="en" sz="1200">
                <a:solidFill>
                  <a:schemeClr val="dk1"/>
                </a:solidFill>
                <a:latin typeface="Nunito"/>
                <a:ea typeface="Nunito"/>
                <a:cs typeface="Nunito"/>
                <a:sym typeface="Nunito"/>
              </a:rPr>
              <a:t>timestamp</a:t>
            </a:r>
            <a:endParaRPr b="1" sz="1200">
              <a:solidFill>
                <a:schemeClr val="dk1"/>
              </a:solidFill>
              <a:latin typeface="Nunito"/>
              <a:ea typeface="Nunito"/>
              <a:cs typeface="Nunito"/>
              <a:sym typeface="Nunito"/>
            </a:endParaRPr>
          </a:p>
          <a:p>
            <a:pPr indent="0" lvl="0" marL="457200" rtl="0" algn="l">
              <a:spcBef>
                <a:spcPts val="0"/>
              </a:spcBef>
              <a:spcAft>
                <a:spcPts val="0"/>
              </a:spcAft>
              <a:buNone/>
            </a:pPr>
            <a:r>
              <a:t/>
            </a:r>
            <a:endParaRPr b="1">
              <a:solidFill>
                <a:srgbClr val="0B5394"/>
              </a:solidFill>
              <a:latin typeface="Nunito"/>
              <a:ea typeface="Nunito"/>
              <a:cs typeface="Nunito"/>
              <a:sym typeface="Nunito"/>
            </a:endParaRPr>
          </a:p>
          <a:p>
            <a:pPr indent="-317500" lvl="0" marL="457200" rtl="0" algn="l">
              <a:spcBef>
                <a:spcPts val="0"/>
              </a:spcBef>
              <a:spcAft>
                <a:spcPts val="0"/>
              </a:spcAft>
              <a:buClr>
                <a:srgbClr val="0B5394"/>
              </a:buClr>
              <a:buSzPts val="1400"/>
              <a:buFont typeface="Nunito"/>
              <a:buChar char="★"/>
            </a:pPr>
            <a:r>
              <a:rPr b="1" lang="en">
                <a:solidFill>
                  <a:srgbClr val="0B5394"/>
                </a:solidFill>
                <a:latin typeface="Nunito"/>
                <a:ea typeface="Nunito"/>
                <a:cs typeface="Nunito"/>
                <a:sym typeface="Nunito"/>
              </a:rPr>
              <a:t>Workaround</a:t>
            </a:r>
            <a:endParaRPr b="1">
              <a:solidFill>
                <a:srgbClr val="0B5394"/>
              </a:solidFill>
              <a:latin typeface="Nunito"/>
              <a:ea typeface="Nunito"/>
              <a:cs typeface="Nunito"/>
              <a:sym typeface="Nunito"/>
            </a:endParaRPr>
          </a:p>
          <a:p>
            <a:pPr indent="0" lvl="0" marL="0" rtl="0" algn="l">
              <a:spcBef>
                <a:spcPts val="0"/>
              </a:spcBef>
              <a:spcAft>
                <a:spcPts val="0"/>
              </a:spcAft>
              <a:buNone/>
            </a:pPr>
            <a:r>
              <a:t/>
            </a:r>
            <a:endParaRPr b="1">
              <a:solidFill>
                <a:srgbClr val="0B5394"/>
              </a:solidFill>
              <a:latin typeface="Nunito"/>
              <a:ea typeface="Nunito"/>
              <a:cs typeface="Nunito"/>
              <a:sym typeface="Nunito"/>
            </a:endParaRPr>
          </a:p>
          <a:p>
            <a:pPr indent="0" lvl="0" marL="0" rtl="0" algn="l">
              <a:spcBef>
                <a:spcPts val="0"/>
              </a:spcBef>
              <a:spcAft>
                <a:spcPts val="0"/>
              </a:spcAft>
              <a:buNone/>
            </a:pPr>
            <a:r>
              <a:t/>
            </a:r>
            <a:endParaRPr b="1">
              <a:solidFill>
                <a:srgbClr val="0B5394"/>
              </a:solidFill>
              <a:latin typeface="Nunito"/>
              <a:ea typeface="Nunito"/>
              <a:cs typeface="Nunito"/>
              <a:sym typeface="Nunito"/>
            </a:endParaRPr>
          </a:p>
          <a:p>
            <a:pPr indent="0" lvl="0" marL="0" rtl="0" algn="l">
              <a:spcBef>
                <a:spcPts val="0"/>
              </a:spcBef>
              <a:spcAft>
                <a:spcPts val="0"/>
              </a:spcAft>
              <a:buNone/>
            </a:pPr>
            <a:r>
              <a:t/>
            </a:r>
            <a:endParaRPr b="1">
              <a:solidFill>
                <a:srgbClr val="0B5394"/>
              </a:solidFill>
              <a:latin typeface="Nunito"/>
              <a:ea typeface="Nunito"/>
              <a:cs typeface="Nunito"/>
              <a:sym typeface="Nunito"/>
            </a:endParaRPr>
          </a:p>
        </p:txBody>
      </p:sp>
      <p:cxnSp>
        <p:nvCxnSpPr>
          <p:cNvPr id="1343" name="Google Shape;1343;p105"/>
          <p:cNvCxnSpPr/>
          <p:nvPr/>
        </p:nvCxnSpPr>
        <p:spPr>
          <a:xfrm>
            <a:off x="2940700" y="1811825"/>
            <a:ext cx="19800" cy="3097800"/>
          </a:xfrm>
          <a:prstGeom prst="straightConnector1">
            <a:avLst/>
          </a:prstGeom>
          <a:noFill/>
          <a:ln cap="flat" cmpd="sng" w="28575">
            <a:solidFill>
              <a:schemeClr val="dk2"/>
            </a:solidFill>
            <a:prstDash val="solid"/>
            <a:round/>
            <a:headEnd len="med" w="med" type="none"/>
            <a:tailEnd len="med" w="med" type="none"/>
          </a:ln>
        </p:spPr>
      </p:cxnSp>
      <p:cxnSp>
        <p:nvCxnSpPr>
          <p:cNvPr id="1344" name="Google Shape;1344;p105"/>
          <p:cNvCxnSpPr/>
          <p:nvPr/>
        </p:nvCxnSpPr>
        <p:spPr>
          <a:xfrm flipH="1">
            <a:off x="6058300" y="1659425"/>
            <a:ext cx="6600" cy="31446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Google Shape;1349;p106"/>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Release Criteria</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&amp;</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Release Checklist</a:t>
            </a:r>
            <a:endParaRPr sz="4800">
              <a:latin typeface="Nunito"/>
              <a:ea typeface="Nunito"/>
              <a:cs typeface="Nunito"/>
              <a:sym typeface="Nunit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107"/>
          <p:cNvSpPr txBox="1"/>
          <p:nvPr>
            <p:ph type="title"/>
          </p:nvPr>
        </p:nvSpPr>
        <p:spPr>
          <a:xfrm>
            <a:off x="1227600" y="141375"/>
            <a:ext cx="7694700" cy="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Release Criteria </a:t>
            </a:r>
            <a:r>
              <a:rPr lang="en" sz="800">
                <a:solidFill>
                  <a:srgbClr val="000000"/>
                </a:solidFill>
                <a:latin typeface="Nunito"/>
                <a:ea typeface="Nunito"/>
                <a:cs typeface="Nunito"/>
                <a:sym typeface="Nunito"/>
              </a:rPr>
              <a:t>68</a:t>
            </a:r>
            <a:endParaRPr sz="800">
              <a:solidFill>
                <a:srgbClr val="000000"/>
              </a:solidFill>
            </a:endParaRPr>
          </a:p>
        </p:txBody>
      </p:sp>
      <p:sp>
        <p:nvSpPr>
          <p:cNvPr id="1355" name="Google Shape;1355;p107"/>
          <p:cNvSpPr txBox="1"/>
          <p:nvPr>
            <p:ph idx="1" type="body"/>
          </p:nvPr>
        </p:nvSpPr>
        <p:spPr>
          <a:xfrm>
            <a:off x="1227600" y="610500"/>
            <a:ext cx="7030500" cy="37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CC4125"/>
                </a:solidFill>
              </a:rPr>
              <a:t>Release criteria are set to meet Quality Assurance measures and will be set before the testing phase to ensure all Acceptance Tests (Slide 44- 59)  are met:</a:t>
            </a:r>
            <a:endParaRPr b="1" sz="1100">
              <a:solidFill>
                <a:srgbClr val="CC4125"/>
              </a:solidFill>
            </a:endParaRPr>
          </a:p>
          <a:p>
            <a:pPr indent="0" lvl="0" marL="0" rtl="0" algn="l">
              <a:spcBef>
                <a:spcPts val="0"/>
              </a:spcBef>
              <a:spcAft>
                <a:spcPts val="0"/>
              </a:spcAft>
              <a:buNone/>
            </a:pPr>
            <a:r>
              <a:t/>
            </a:r>
            <a:endParaRPr b="1" sz="1100">
              <a:solidFill>
                <a:srgbClr val="CC4125"/>
              </a:solidFill>
            </a:endParaRPr>
          </a:p>
          <a:p>
            <a:pPr indent="-298450" lvl="0" marL="457200" rtl="0" algn="l">
              <a:spcBef>
                <a:spcPts val="0"/>
              </a:spcBef>
              <a:spcAft>
                <a:spcPts val="0"/>
              </a:spcAft>
              <a:buClr>
                <a:srgbClr val="000000"/>
              </a:buClr>
              <a:buSzPts val="1100"/>
              <a:buChar char="★"/>
            </a:pPr>
            <a:r>
              <a:rPr lang="en" sz="1100">
                <a:solidFill>
                  <a:srgbClr val="000000"/>
                </a:solidFill>
              </a:rPr>
              <a:t>StyleUp chatbot module is able to sustain 1000 active users with latency &lt; 100 ms in load testing</a:t>
            </a:r>
            <a:endParaRPr sz="1100">
              <a:solidFill>
                <a:srgbClr val="000000"/>
              </a:solidFill>
            </a:endParaRPr>
          </a:p>
          <a:p>
            <a:pPr indent="-298450" lvl="0" marL="457200" rtl="0" algn="l">
              <a:spcBef>
                <a:spcPts val="0"/>
              </a:spcBef>
              <a:spcAft>
                <a:spcPts val="0"/>
              </a:spcAft>
              <a:buClr>
                <a:srgbClr val="0B5394"/>
              </a:buClr>
              <a:buSzPts val="1100"/>
              <a:buFont typeface="Nunito"/>
              <a:buChar char="★"/>
            </a:pPr>
            <a:r>
              <a:rPr lang="en" sz="1100">
                <a:solidFill>
                  <a:srgbClr val="0B5394"/>
                </a:solidFill>
              </a:rPr>
              <a:t>StyleUp end to end customized package generation flow is able to pass manual stylist approval for at least 10% of trial user data set   </a:t>
            </a:r>
            <a:endParaRPr sz="1100">
              <a:solidFill>
                <a:srgbClr val="0B5394"/>
              </a:solidFill>
            </a:endParaRPr>
          </a:p>
          <a:p>
            <a:pPr indent="-298450" lvl="0" marL="457200" rtl="0" algn="l">
              <a:spcBef>
                <a:spcPts val="0"/>
              </a:spcBef>
              <a:spcAft>
                <a:spcPts val="0"/>
              </a:spcAft>
              <a:buClr>
                <a:srgbClr val="000000"/>
              </a:buClr>
              <a:buSzPts val="1100"/>
              <a:buFont typeface="Nunito"/>
              <a:buChar char="★"/>
            </a:pPr>
            <a:r>
              <a:rPr lang="en" sz="1100">
                <a:solidFill>
                  <a:srgbClr val="000000"/>
                </a:solidFill>
              </a:rPr>
              <a:t>MongoDB is able to ingest unstructured and structured user profile data for a trial group of 1000 users  with a delay of &lt; 12 hours</a:t>
            </a:r>
            <a:endParaRPr sz="1100">
              <a:solidFill>
                <a:srgbClr val="000000"/>
              </a:solidFill>
            </a:endParaRPr>
          </a:p>
          <a:p>
            <a:pPr indent="-298450" lvl="0" marL="457200" rtl="0" algn="l">
              <a:spcBef>
                <a:spcPts val="0"/>
              </a:spcBef>
              <a:spcAft>
                <a:spcPts val="0"/>
              </a:spcAft>
              <a:buClr>
                <a:srgbClr val="0B5394"/>
              </a:buClr>
              <a:buSzPts val="1100"/>
              <a:buFont typeface="Nunito"/>
              <a:buChar char="★"/>
            </a:pPr>
            <a:r>
              <a:rPr lang="en" sz="1100">
                <a:solidFill>
                  <a:srgbClr val="0B5394"/>
                </a:solidFill>
              </a:rPr>
              <a:t>MongoDB is able to sustain a read QPS &gt; 1 requests/sec to feed the 360 degree client profile pipeline </a:t>
            </a:r>
            <a:endParaRPr sz="1100">
              <a:solidFill>
                <a:srgbClr val="0B5394"/>
              </a:solidFill>
            </a:endParaRPr>
          </a:p>
          <a:p>
            <a:pPr indent="-298450" lvl="0" marL="457200" rtl="0" algn="l">
              <a:lnSpc>
                <a:spcPct val="138000"/>
              </a:lnSpc>
              <a:spcBef>
                <a:spcPts val="0"/>
              </a:spcBef>
              <a:spcAft>
                <a:spcPts val="0"/>
              </a:spcAft>
              <a:buClr>
                <a:srgbClr val="000000"/>
              </a:buClr>
              <a:buSzPts val="1100"/>
              <a:buFont typeface="Nunito"/>
              <a:buChar char="★"/>
            </a:pPr>
            <a:r>
              <a:rPr lang="en" sz="1100">
                <a:solidFill>
                  <a:srgbClr val="000000"/>
                </a:solidFill>
              </a:rPr>
              <a:t>90% of integration tests verifying interface link between MongoDB and real-time analytics will pass</a:t>
            </a:r>
            <a:endParaRPr sz="1100">
              <a:solidFill>
                <a:srgbClr val="000000"/>
              </a:solidFill>
            </a:endParaRPr>
          </a:p>
          <a:p>
            <a:pPr indent="-298450" lvl="0" marL="457200" rtl="0" algn="l">
              <a:lnSpc>
                <a:spcPct val="100000"/>
              </a:lnSpc>
              <a:spcBef>
                <a:spcPts val="0"/>
              </a:spcBef>
              <a:spcAft>
                <a:spcPts val="0"/>
              </a:spcAft>
              <a:buClr>
                <a:srgbClr val="0B5394"/>
              </a:buClr>
              <a:buSzPts val="1100"/>
              <a:buFont typeface="Nunito"/>
              <a:buChar char="★"/>
            </a:pPr>
            <a:r>
              <a:rPr lang="en" sz="1100">
                <a:solidFill>
                  <a:srgbClr val="0B5394"/>
                </a:solidFill>
              </a:rPr>
              <a:t>90% of integration tests verifying interface link between MongoDB and 360-degree profile client will pass</a:t>
            </a:r>
            <a:endParaRPr sz="1100">
              <a:solidFill>
                <a:srgbClr val="0B5394"/>
              </a:solidFill>
            </a:endParaRPr>
          </a:p>
          <a:p>
            <a:pPr indent="-298450" lvl="0" marL="457200" rtl="0" algn="l">
              <a:lnSpc>
                <a:spcPct val="100000"/>
              </a:lnSpc>
              <a:spcBef>
                <a:spcPts val="0"/>
              </a:spcBef>
              <a:spcAft>
                <a:spcPts val="0"/>
              </a:spcAft>
              <a:buClr>
                <a:srgbClr val="000000"/>
              </a:buClr>
              <a:buSzPts val="1100"/>
              <a:buFont typeface="Nunito"/>
              <a:buChar char="★"/>
            </a:pPr>
            <a:r>
              <a:rPr lang="en" sz="1100">
                <a:solidFill>
                  <a:srgbClr val="000000"/>
                </a:solidFill>
              </a:rPr>
              <a:t>90% of test cases verifying stylist console UI, UI interaction around inventory tags management, feedback flows from console to MongoDB, and package vetting process will pass</a:t>
            </a:r>
            <a:endParaRPr sz="1100">
              <a:solidFill>
                <a:srgbClr val="000000"/>
              </a:solidFill>
            </a:endParaRPr>
          </a:p>
          <a:p>
            <a:pPr indent="-298450" lvl="0" marL="457200" rtl="0" algn="l">
              <a:lnSpc>
                <a:spcPct val="180000"/>
              </a:lnSpc>
              <a:spcBef>
                <a:spcPts val="0"/>
              </a:spcBef>
              <a:spcAft>
                <a:spcPts val="0"/>
              </a:spcAft>
              <a:buClr>
                <a:srgbClr val="0B5394"/>
              </a:buClr>
              <a:buSzPts val="1100"/>
              <a:buFont typeface="Nunito"/>
              <a:buChar char="★"/>
            </a:pPr>
            <a:r>
              <a:rPr lang="en" sz="1100">
                <a:solidFill>
                  <a:srgbClr val="0B5394"/>
                </a:solidFill>
              </a:rPr>
              <a:t>95% of major severity bugs with priority score P1 are resolved</a:t>
            </a:r>
            <a:endParaRPr sz="1100">
              <a:solidFill>
                <a:srgbClr val="0B5394"/>
              </a:solidFill>
            </a:endParaRPr>
          </a:p>
          <a:p>
            <a:pPr indent="-298450" lvl="0" marL="457200" rtl="0" algn="l">
              <a:lnSpc>
                <a:spcPct val="180000"/>
              </a:lnSpc>
              <a:spcBef>
                <a:spcPts val="0"/>
              </a:spcBef>
              <a:spcAft>
                <a:spcPts val="0"/>
              </a:spcAft>
              <a:buClr>
                <a:srgbClr val="000000"/>
              </a:buClr>
              <a:buSzPts val="1100"/>
              <a:buFont typeface="Nunito"/>
              <a:buChar char="★"/>
            </a:pPr>
            <a:r>
              <a:rPr lang="en" sz="1100">
                <a:solidFill>
                  <a:srgbClr val="000000"/>
                </a:solidFill>
              </a:rPr>
              <a:t>85% of major severity  bugs with priority score  from P2 to P3  are resolved</a:t>
            </a:r>
            <a:endParaRPr sz="1100">
              <a:solidFill>
                <a:srgbClr val="000000"/>
              </a:solidFill>
            </a:endParaRPr>
          </a:p>
          <a:p>
            <a:pPr indent="-298450" lvl="0" marL="457200" rtl="0" algn="l">
              <a:lnSpc>
                <a:spcPct val="180000"/>
              </a:lnSpc>
              <a:spcBef>
                <a:spcPts val="0"/>
              </a:spcBef>
              <a:spcAft>
                <a:spcPts val="0"/>
              </a:spcAft>
              <a:buClr>
                <a:srgbClr val="0B5394"/>
              </a:buClr>
              <a:buSzPts val="1100"/>
              <a:buFont typeface="Nunito"/>
              <a:buChar char="★"/>
            </a:pPr>
            <a:r>
              <a:rPr lang="en" sz="1100">
                <a:solidFill>
                  <a:srgbClr val="0B5394"/>
                </a:solidFill>
              </a:rPr>
              <a:t>Style Up can handle 1000 concurrent users with a response time of 2 sec</a:t>
            </a:r>
            <a:endParaRPr sz="1100">
              <a:solidFill>
                <a:srgbClr val="0B5394"/>
              </a:solidFill>
            </a:endParaRPr>
          </a:p>
          <a:p>
            <a:pPr indent="-298450" lvl="0" marL="457200" rtl="0" algn="l">
              <a:lnSpc>
                <a:spcPct val="180000"/>
              </a:lnSpc>
              <a:spcBef>
                <a:spcPts val="0"/>
              </a:spcBef>
              <a:spcAft>
                <a:spcPts val="0"/>
              </a:spcAft>
              <a:buClr>
                <a:srgbClr val="000000"/>
              </a:buClr>
              <a:buSzPts val="1100"/>
              <a:buFont typeface="Nunito"/>
              <a:buChar char="★"/>
            </a:pPr>
            <a:r>
              <a:rPr lang="en" sz="1100">
                <a:solidFill>
                  <a:srgbClr val="000000"/>
                </a:solidFill>
              </a:rPr>
              <a:t>Style Up is accessible from browsers like Chrome 72.0.3626.121, Safari 12.0.3</a:t>
            </a:r>
            <a:endParaRPr sz="1100">
              <a:solidFill>
                <a:srgbClr val="000000"/>
              </a:solidFill>
            </a:endParaRPr>
          </a:p>
        </p:txBody>
      </p:sp>
      <p:sp>
        <p:nvSpPr>
          <p:cNvPr id="1356" name="Google Shape;1356;p107"/>
          <p:cNvSpPr txBox="1"/>
          <p:nvPr/>
        </p:nvSpPr>
        <p:spPr>
          <a:xfrm>
            <a:off x="1143200" y="4667475"/>
            <a:ext cx="73416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68::</a:t>
            </a:r>
            <a:r>
              <a:rPr lang="en" sz="800">
                <a:latin typeface="Nunito"/>
                <a:ea typeface="Nunito"/>
                <a:cs typeface="Nunito"/>
                <a:sym typeface="Nunito"/>
              </a:rPr>
              <a:t>http://www.professionalqa.com/release-criteria-in-software-testing</a:t>
            </a:r>
            <a:endParaRPr sz="800">
              <a:latin typeface="Nunito"/>
              <a:ea typeface="Nunito"/>
              <a:cs typeface="Nunito"/>
              <a:sym typeface="Nunito"/>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sp>
        <p:nvSpPr>
          <p:cNvPr id="1361" name="Google Shape;1361;p108"/>
          <p:cNvSpPr txBox="1"/>
          <p:nvPr>
            <p:ph type="title"/>
          </p:nvPr>
        </p:nvSpPr>
        <p:spPr>
          <a:xfrm>
            <a:off x="1227600" y="141375"/>
            <a:ext cx="7694700" cy="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Release Criteria </a:t>
            </a:r>
            <a:r>
              <a:rPr lang="en" sz="800">
                <a:solidFill>
                  <a:srgbClr val="000000"/>
                </a:solidFill>
                <a:latin typeface="Nunito"/>
                <a:ea typeface="Nunito"/>
                <a:cs typeface="Nunito"/>
                <a:sym typeface="Nunito"/>
              </a:rPr>
              <a:t>68</a:t>
            </a:r>
            <a:endParaRPr sz="800">
              <a:solidFill>
                <a:srgbClr val="000000"/>
              </a:solidFill>
            </a:endParaRPr>
          </a:p>
        </p:txBody>
      </p:sp>
      <p:sp>
        <p:nvSpPr>
          <p:cNvPr id="1362" name="Google Shape;1362;p108"/>
          <p:cNvSpPr txBox="1"/>
          <p:nvPr>
            <p:ph idx="1" type="body"/>
          </p:nvPr>
        </p:nvSpPr>
        <p:spPr>
          <a:xfrm>
            <a:off x="1227600" y="762900"/>
            <a:ext cx="7030500" cy="377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Release criteria are set to meet Quality Assurance measures and will be set before the testing phase to ensure all Acceptance Tests (Slide 44- 59)  are met:</a:t>
            </a:r>
            <a:endParaRPr b="1" sz="1200">
              <a:solidFill>
                <a:srgbClr val="CC4125"/>
              </a:solidFill>
            </a:endParaRPr>
          </a:p>
          <a:p>
            <a:pPr indent="0" lvl="0" marL="0" rtl="0" algn="l">
              <a:spcBef>
                <a:spcPts val="0"/>
              </a:spcBef>
              <a:spcAft>
                <a:spcPts val="0"/>
              </a:spcAft>
              <a:buNone/>
            </a:pPr>
            <a:r>
              <a:t/>
            </a:r>
            <a:endParaRPr b="1" sz="1200">
              <a:solidFill>
                <a:srgbClr val="CC4125"/>
              </a:solidFill>
            </a:endParaRPr>
          </a:p>
          <a:p>
            <a:pPr indent="-304800" lvl="0" marL="457200" rtl="0" algn="l">
              <a:spcBef>
                <a:spcPts val="0"/>
              </a:spcBef>
              <a:spcAft>
                <a:spcPts val="0"/>
              </a:spcAft>
              <a:buClr>
                <a:srgbClr val="000000"/>
              </a:buClr>
              <a:buSzPts val="1200"/>
              <a:buChar char="★"/>
            </a:pPr>
            <a:r>
              <a:rPr lang="en" sz="1200">
                <a:solidFill>
                  <a:srgbClr val="000000"/>
                </a:solidFill>
              </a:rPr>
              <a:t>Maximum number and severity of known bugs allowed is: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Critical Bugs - 5</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High Severity Bugs - 7</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Mid Severity Bugs - 15</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Low Severity Bugs - 20</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Ratio of new bugs to fixed bugs is 1:4</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All requirements are met and considered in our acceptance tests</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Cut-off time for new bugs is: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Critical Bugs - 7 days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High Severity Bugs - 10 days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Mid Severity Bugs -  14 days</a:t>
            </a:r>
            <a:endParaRPr sz="1200">
              <a:solidFill>
                <a:srgbClr val="000000"/>
              </a:solidFill>
            </a:endParaRPr>
          </a:p>
          <a:p>
            <a:pPr indent="-304800" lvl="1" marL="914400" rtl="0" algn="l">
              <a:spcBef>
                <a:spcPts val="0"/>
              </a:spcBef>
              <a:spcAft>
                <a:spcPts val="0"/>
              </a:spcAft>
              <a:buClr>
                <a:srgbClr val="000000"/>
              </a:buClr>
              <a:buSzPts val="1200"/>
              <a:buChar char="○"/>
            </a:pPr>
            <a:r>
              <a:rPr lang="en" sz="1200">
                <a:solidFill>
                  <a:srgbClr val="000000"/>
                </a:solidFill>
              </a:rPr>
              <a:t>Low Severity Bugs - 30 days</a:t>
            </a:r>
            <a:endParaRPr sz="1200">
              <a:solidFill>
                <a:srgbClr val="000000"/>
              </a:solidFill>
            </a:endParaRPr>
          </a:p>
          <a:p>
            <a:pPr indent="-304800" lvl="0" marL="457200" rtl="0" algn="l">
              <a:spcBef>
                <a:spcPts val="0"/>
              </a:spcBef>
              <a:spcAft>
                <a:spcPts val="0"/>
              </a:spcAft>
              <a:buClr>
                <a:srgbClr val="000000"/>
              </a:buClr>
              <a:buSzPts val="1200"/>
              <a:buChar char="★"/>
            </a:pPr>
            <a:r>
              <a:rPr lang="en" sz="1200">
                <a:solidFill>
                  <a:srgbClr val="000000"/>
                </a:solidFill>
              </a:rPr>
              <a:t>Release approval process is completed thoroughly</a:t>
            </a:r>
            <a:endParaRPr sz="1200">
              <a:solidFill>
                <a:srgbClr val="000000"/>
              </a:solidFill>
            </a:endParaRPr>
          </a:p>
        </p:txBody>
      </p:sp>
      <p:sp>
        <p:nvSpPr>
          <p:cNvPr id="1363" name="Google Shape;1363;p108"/>
          <p:cNvSpPr txBox="1"/>
          <p:nvPr/>
        </p:nvSpPr>
        <p:spPr>
          <a:xfrm>
            <a:off x="1143200" y="4667475"/>
            <a:ext cx="73416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latin typeface="Nunito"/>
              <a:ea typeface="Nunito"/>
              <a:cs typeface="Nunito"/>
              <a:sym typeface="Nuni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109"/>
          <p:cNvSpPr txBox="1"/>
          <p:nvPr>
            <p:ph type="title"/>
          </p:nvPr>
        </p:nvSpPr>
        <p:spPr>
          <a:xfrm>
            <a:off x="1303800" y="620750"/>
            <a:ext cx="7030500" cy="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Release Checklist</a:t>
            </a:r>
            <a:endParaRPr sz="3000">
              <a:solidFill>
                <a:srgbClr val="1D7E74"/>
              </a:solidFill>
              <a:latin typeface="Nunito"/>
              <a:ea typeface="Nunito"/>
              <a:cs typeface="Nunito"/>
              <a:sym typeface="Nunito"/>
            </a:endParaRPr>
          </a:p>
        </p:txBody>
      </p:sp>
      <p:graphicFrame>
        <p:nvGraphicFramePr>
          <p:cNvPr id="1369" name="Google Shape;1369;p109"/>
          <p:cNvGraphicFramePr/>
          <p:nvPr/>
        </p:nvGraphicFramePr>
        <p:xfrm>
          <a:off x="1470363" y="1161745"/>
          <a:ext cx="3000000" cy="3000000"/>
        </p:xfrm>
        <a:graphic>
          <a:graphicData uri="http://schemas.openxmlformats.org/drawingml/2006/table">
            <a:tbl>
              <a:tblPr>
                <a:noFill/>
                <a:tableStyleId>{BCBA651D-CB07-41CB-B004-CCAE3A851C52}</a:tableStyleId>
              </a:tblPr>
              <a:tblGrid>
                <a:gridCol w="2125450"/>
                <a:gridCol w="5113550"/>
              </a:tblGrid>
              <a:tr h="395950">
                <a:tc>
                  <a:txBody>
                    <a:bodyPr>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Project</a:t>
                      </a:r>
                      <a:endParaRPr b="1">
                        <a:solidFill>
                          <a:srgbClr val="CC4125"/>
                        </a:solidFill>
                        <a:latin typeface="Nunito"/>
                        <a:ea typeface="Nunito"/>
                        <a:cs typeface="Nunito"/>
                        <a:sym typeface="Nunito"/>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354075">
                <a:tc>
                  <a:txBody>
                    <a:bodyPr>
                      <a:noAutofit/>
                    </a:bodyPr>
                    <a:lstStyle/>
                    <a:p>
                      <a:pPr indent="0" lvl="0" marL="0" rtl="0" algn="l">
                        <a:spcBef>
                          <a:spcPts val="0"/>
                        </a:spcBef>
                        <a:spcAft>
                          <a:spcPts val="0"/>
                        </a:spcAft>
                        <a:buNone/>
                      </a:pPr>
                      <a:r>
                        <a:rPr b="1" lang="en" sz="1100">
                          <a:solidFill>
                            <a:srgbClr val="0B5394"/>
                          </a:solidFill>
                          <a:latin typeface="Nunito"/>
                          <a:ea typeface="Nunito"/>
                          <a:cs typeface="Nunito"/>
                          <a:sym typeface="Nunito"/>
                        </a:rPr>
                        <a:t>Release Number</a:t>
                      </a:r>
                      <a:endParaRPr b="1" sz="1100">
                        <a:solidFill>
                          <a:srgbClr val="0B5394"/>
                        </a:solidFill>
                        <a:latin typeface="Nunito"/>
                        <a:ea typeface="Nunito"/>
                        <a:cs typeface="Nunito"/>
                        <a:sym typeface="Nunito"/>
                      </a:endParaRPr>
                    </a:p>
                  </a:txBody>
                  <a:tcPr marT="91425" marB="91425" marR="91425" marL="91425"/>
                </a:tc>
                <a:tc>
                  <a:txBody>
                    <a:bodyPr>
                      <a:noAutofit/>
                    </a:bodyPr>
                    <a:lstStyle/>
                    <a:p>
                      <a:pPr indent="0" lvl="0" marL="0" rtl="0" algn="l">
                        <a:spcBef>
                          <a:spcPts val="0"/>
                        </a:spcBef>
                        <a:spcAft>
                          <a:spcPts val="0"/>
                        </a:spcAft>
                        <a:buNone/>
                      </a:pPr>
                      <a:r>
                        <a:rPr lang="en" sz="1100">
                          <a:solidFill>
                            <a:srgbClr val="222222"/>
                          </a:solidFill>
                          <a:highlight>
                            <a:srgbClr val="FFFFFF"/>
                          </a:highlight>
                          <a:latin typeface="Nunito"/>
                          <a:ea typeface="Nunito"/>
                          <a:cs typeface="Nunito"/>
                          <a:sym typeface="Nunito"/>
                        </a:rPr>
                        <a:t>1.2.0.1</a:t>
                      </a:r>
                      <a:endParaRPr sz="1100">
                        <a:latin typeface="Nunito"/>
                        <a:ea typeface="Nunito"/>
                        <a:cs typeface="Nunito"/>
                        <a:sym typeface="Nunito"/>
                      </a:endParaRPr>
                    </a:p>
                  </a:txBody>
                  <a:tcPr marT="91425" marB="91425" marR="91425" marL="91425"/>
                </a:tc>
              </a:tr>
              <a:tr h="525400">
                <a:tc>
                  <a:txBody>
                    <a:bodyPr>
                      <a:noAutofit/>
                    </a:bodyPr>
                    <a:lstStyle/>
                    <a:p>
                      <a:pPr indent="0" lvl="0" marL="0" rtl="0" algn="l">
                        <a:spcBef>
                          <a:spcPts val="0"/>
                        </a:spcBef>
                        <a:spcAft>
                          <a:spcPts val="0"/>
                        </a:spcAft>
                        <a:buNone/>
                      </a:pPr>
                      <a:r>
                        <a:rPr b="1" lang="en" sz="1100">
                          <a:solidFill>
                            <a:srgbClr val="0B5394"/>
                          </a:solidFill>
                          <a:latin typeface="Nunito"/>
                          <a:ea typeface="Nunito"/>
                          <a:cs typeface="Nunito"/>
                          <a:sym typeface="Nunito"/>
                        </a:rPr>
                        <a:t>Release Audience</a:t>
                      </a:r>
                      <a:endParaRPr b="1" sz="1100">
                        <a:solidFill>
                          <a:srgbClr val="0B5394"/>
                        </a:solidFill>
                        <a:latin typeface="Nunito"/>
                        <a:ea typeface="Nunito"/>
                        <a:cs typeface="Nunito"/>
                        <a:sym typeface="Nunito"/>
                      </a:endParaRPr>
                    </a:p>
                  </a:txBody>
                  <a:tcPr marT="91425" marB="91425" marR="91425" marL="91425"/>
                </a:tc>
                <a:tc>
                  <a:txBody>
                    <a:bodyPr>
                      <a:noAutofit/>
                    </a:bodyPr>
                    <a:lstStyle/>
                    <a:p>
                      <a:pPr indent="0" lvl="0" marL="0" rtl="0" algn="l">
                        <a:spcBef>
                          <a:spcPts val="0"/>
                        </a:spcBef>
                        <a:spcAft>
                          <a:spcPts val="0"/>
                        </a:spcAft>
                        <a:buNone/>
                      </a:pPr>
                      <a:r>
                        <a:rPr lang="en" sz="1100">
                          <a:latin typeface="Nunito"/>
                          <a:ea typeface="Nunito"/>
                          <a:cs typeface="Nunito"/>
                          <a:sym typeface="Nunito"/>
                        </a:rPr>
                        <a:t>Alpha release(Internal testers access)</a:t>
                      </a:r>
                      <a:endParaRPr sz="1100">
                        <a:latin typeface="Nunito"/>
                        <a:ea typeface="Nunito"/>
                        <a:cs typeface="Nunito"/>
                        <a:sym typeface="Nunito"/>
                      </a:endParaRPr>
                    </a:p>
                    <a:p>
                      <a:pPr indent="0" lvl="0" marL="0" rtl="0" algn="l">
                        <a:spcBef>
                          <a:spcPts val="0"/>
                        </a:spcBef>
                        <a:spcAft>
                          <a:spcPts val="0"/>
                        </a:spcAft>
                        <a:buNone/>
                      </a:pPr>
                      <a:r>
                        <a:rPr lang="en" sz="1100">
                          <a:latin typeface="Nunito"/>
                          <a:ea typeface="Nunito"/>
                          <a:cs typeface="Nunito"/>
                          <a:sym typeface="Nunito"/>
                        </a:rPr>
                        <a:t>Beta release(Controlled external access</a:t>
                      </a:r>
                      <a:endParaRPr sz="1100">
                        <a:latin typeface="Nunito"/>
                        <a:ea typeface="Nunito"/>
                        <a:cs typeface="Nunito"/>
                        <a:sym typeface="Nunito"/>
                      </a:endParaRPr>
                    </a:p>
                  </a:txBody>
                  <a:tcPr marT="91425" marB="91425" marR="91425" marL="91425"/>
                </a:tc>
              </a:tr>
            </a:tbl>
          </a:graphicData>
        </a:graphic>
      </p:graphicFrame>
      <p:sp>
        <p:nvSpPr>
          <p:cNvPr id="1370" name="Google Shape;1370;p109"/>
          <p:cNvSpPr txBox="1"/>
          <p:nvPr/>
        </p:nvSpPr>
        <p:spPr>
          <a:xfrm>
            <a:off x="1470375" y="2438000"/>
            <a:ext cx="21957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Quality Assurance</a:t>
            </a:r>
            <a:endParaRPr b="1">
              <a:solidFill>
                <a:srgbClr val="CC4125"/>
              </a:solidFill>
              <a:latin typeface="Nunito"/>
              <a:ea typeface="Nunito"/>
              <a:cs typeface="Nunito"/>
              <a:sym typeface="Nunito"/>
            </a:endParaRPr>
          </a:p>
        </p:txBody>
      </p:sp>
      <p:graphicFrame>
        <p:nvGraphicFramePr>
          <p:cNvPr id="1371" name="Google Shape;1371;p109"/>
          <p:cNvGraphicFramePr/>
          <p:nvPr/>
        </p:nvGraphicFramePr>
        <p:xfrm>
          <a:off x="1470375" y="2830125"/>
          <a:ext cx="3000000" cy="3000000"/>
        </p:xfrm>
        <a:graphic>
          <a:graphicData uri="http://schemas.openxmlformats.org/drawingml/2006/table">
            <a:tbl>
              <a:tblPr>
                <a:noFill/>
                <a:tableStyleId>{BCBA651D-CB07-41CB-B004-CCAE3A851C52}</a:tableStyleId>
              </a:tblPr>
              <a:tblGrid>
                <a:gridCol w="5619125"/>
                <a:gridCol w="1619875"/>
              </a:tblGrid>
              <a:tr h="381000">
                <a:tc>
                  <a:txBody>
                    <a:bodyPr>
                      <a:noAutofit/>
                    </a:bodyPr>
                    <a:lstStyle/>
                    <a:p>
                      <a:pPr indent="0" lvl="0" marL="0" rtl="0" algn="ctr">
                        <a:spcBef>
                          <a:spcPts val="0"/>
                        </a:spcBef>
                        <a:spcAft>
                          <a:spcPts val="0"/>
                        </a:spcAft>
                        <a:buClr>
                          <a:srgbClr val="000000"/>
                        </a:buClr>
                        <a:buSzPts val="1100"/>
                        <a:buFont typeface="Arial"/>
                        <a:buNone/>
                      </a:pPr>
                      <a:r>
                        <a:rPr b="1" lang="en" sz="1200">
                          <a:solidFill>
                            <a:srgbClr val="0B5394"/>
                          </a:solidFill>
                          <a:latin typeface="Nunito"/>
                          <a:ea typeface="Nunito"/>
                          <a:cs typeface="Nunito"/>
                          <a:sym typeface="Nunito"/>
                        </a:rPr>
                        <a:t>Task</a:t>
                      </a:r>
                      <a:endParaRPr/>
                    </a:p>
                  </a:txBody>
                  <a:tcPr marT="91425" marB="91425" marR="91425" marL="91425"/>
                </a:tc>
                <a:tc>
                  <a:txBody>
                    <a:bodyPr>
                      <a:noAutofit/>
                    </a:bodyPr>
                    <a:lstStyle/>
                    <a:p>
                      <a:pPr indent="0" lvl="0" marL="0" rtl="0" algn="ctr">
                        <a:spcBef>
                          <a:spcPts val="0"/>
                        </a:spcBef>
                        <a:spcAft>
                          <a:spcPts val="0"/>
                        </a:spcAft>
                        <a:buNone/>
                      </a:pPr>
                      <a:r>
                        <a:rPr b="1" lang="en" sz="1200">
                          <a:solidFill>
                            <a:srgbClr val="0B5394"/>
                          </a:solidFill>
                          <a:latin typeface="Nunito"/>
                          <a:ea typeface="Nunito"/>
                          <a:cs typeface="Nunito"/>
                          <a:sym typeface="Nunito"/>
                        </a:rPr>
                        <a:t>Team Responsible</a:t>
                      </a:r>
                      <a:endParaRPr/>
                    </a:p>
                  </a:txBody>
                  <a:tcPr marT="91425" marB="91425" marR="91425" marL="91425"/>
                </a:tc>
              </a:tr>
              <a:tr h="381000">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Verify all module test cases for 360-degree client profile, chatbot module, analytics run on the integrated system </a:t>
                      </a:r>
                      <a:endParaRPr sz="1100"/>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Testing</a:t>
                      </a:r>
                      <a:endParaRPr sz="1100">
                        <a:latin typeface="Nunito"/>
                        <a:ea typeface="Nunito"/>
                        <a:cs typeface="Nunito"/>
                        <a:sym typeface="Nunito"/>
                      </a:endParaRPr>
                    </a:p>
                    <a:p>
                      <a:pPr indent="0" lvl="0" marL="0" rtl="0" algn="l">
                        <a:spcBef>
                          <a:spcPts val="0"/>
                        </a:spcBef>
                        <a:spcAft>
                          <a:spcPts val="0"/>
                        </a:spcAft>
                        <a:buNone/>
                      </a:pPr>
                      <a:r>
                        <a:t/>
                      </a:r>
                      <a:endParaRPr/>
                    </a:p>
                  </a:txBody>
                  <a:tcPr marT="91425" marB="91425" marR="91425" marL="91425"/>
                </a:tc>
              </a:tr>
              <a:tr h="381000">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Verify all bugs with major severity and priority score P1to P3 are resolved</a:t>
                      </a:r>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Testing</a:t>
                      </a:r>
                      <a:endParaRPr/>
                    </a:p>
                  </a:txBody>
                  <a:tcPr marT="91425" marB="91425" marR="91425" marL="91425"/>
                </a:tc>
              </a:tr>
              <a:tr h="381000">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Test Style Up compatibility across browsers like Chrome, Safari on all devices </a:t>
                      </a:r>
                      <a:endParaRPr sz="1100"/>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Testing</a:t>
                      </a:r>
                      <a:endParaRPr/>
                    </a:p>
                  </a:txBody>
                  <a:tcPr marT="91425" marB="91425" marR="91425" marL="91425"/>
                </a:tc>
              </a:tr>
              <a:tr h="381000">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Perform consistency test with requirement specification documents, user manual and , software</a:t>
                      </a:r>
                      <a:endParaRPr sz="1100"/>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Testing</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sp>
        <p:nvSpPr>
          <p:cNvPr id="1376" name="Google Shape;1376;p110"/>
          <p:cNvSpPr txBox="1"/>
          <p:nvPr>
            <p:ph type="title"/>
          </p:nvPr>
        </p:nvSpPr>
        <p:spPr>
          <a:xfrm>
            <a:off x="1226125" y="392125"/>
            <a:ext cx="7030500" cy="6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Release Checklist</a:t>
            </a:r>
            <a:r>
              <a:rPr lang="en" sz="800">
                <a:solidFill>
                  <a:srgbClr val="1D7E74"/>
                </a:solidFill>
                <a:latin typeface="Nunito"/>
                <a:ea typeface="Nunito"/>
                <a:cs typeface="Nunito"/>
                <a:sym typeface="Nunito"/>
              </a:rPr>
              <a:t> </a:t>
            </a:r>
            <a:r>
              <a:rPr b="0" lang="en" sz="800">
                <a:solidFill>
                  <a:srgbClr val="000000"/>
                </a:solidFill>
                <a:latin typeface="Nunito"/>
                <a:ea typeface="Nunito"/>
                <a:cs typeface="Nunito"/>
                <a:sym typeface="Nunito"/>
              </a:rPr>
              <a:t>69,70</a:t>
            </a:r>
            <a:endParaRPr b="0" sz="800">
              <a:solidFill>
                <a:srgbClr val="000000"/>
              </a:solidFill>
              <a:latin typeface="Nunito"/>
              <a:ea typeface="Nunito"/>
              <a:cs typeface="Nunito"/>
              <a:sym typeface="Nunito"/>
            </a:endParaRPr>
          </a:p>
        </p:txBody>
      </p:sp>
      <p:graphicFrame>
        <p:nvGraphicFramePr>
          <p:cNvPr id="1377" name="Google Shape;1377;p110"/>
          <p:cNvGraphicFramePr/>
          <p:nvPr/>
        </p:nvGraphicFramePr>
        <p:xfrm>
          <a:off x="1376925" y="2813185"/>
          <a:ext cx="3000000" cy="3000000"/>
        </p:xfrm>
        <a:graphic>
          <a:graphicData uri="http://schemas.openxmlformats.org/drawingml/2006/table">
            <a:tbl>
              <a:tblPr>
                <a:noFill/>
                <a:tableStyleId>{BCBA651D-CB07-41CB-B004-CCAE3A851C52}</a:tableStyleId>
              </a:tblPr>
              <a:tblGrid>
                <a:gridCol w="5472675"/>
                <a:gridCol w="1719850"/>
              </a:tblGrid>
              <a:tr h="365350">
                <a:tc>
                  <a:txBody>
                    <a:bodyPr>
                      <a:noAutofit/>
                    </a:bodyPr>
                    <a:lstStyle/>
                    <a:p>
                      <a:pPr indent="0" lvl="0" marL="0" rtl="0" algn="ctr">
                        <a:spcBef>
                          <a:spcPts val="0"/>
                        </a:spcBef>
                        <a:spcAft>
                          <a:spcPts val="0"/>
                        </a:spcAft>
                        <a:buNone/>
                      </a:pPr>
                      <a:r>
                        <a:rPr b="1" lang="en" sz="1200">
                          <a:solidFill>
                            <a:srgbClr val="0B5394"/>
                          </a:solidFill>
                          <a:latin typeface="Nunito"/>
                          <a:ea typeface="Nunito"/>
                          <a:cs typeface="Nunito"/>
                          <a:sym typeface="Nunito"/>
                        </a:rPr>
                        <a:t>Task</a:t>
                      </a:r>
                      <a:endParaRPr b="1" sz="1200">
                        <a:solidFill>
                          <a:srgbClr val="0B5394"/>
                        </a:solidFill>
                        <a:latin typeface="Nunito"/>
                        <a:ea typeface="Nunito"/>
                        <a:cs typeface="Nunito"/>
                        <a:sym typeface="Nunito"/>
                      </a:endParaRPr>
                    </a:p>
                  </a:txBody>
                  <a:tcPr marT="91425" marB="91425" marR="91425" marL="91425"/>
                </a:tc>
                <a:tc>
                  <a:txBody>
                    <a:bodyPr>
                      <a:noAutofit/>
                    </a:bodyPr>
                    <a:lstStyle/>
                    <a:p>
                      <a:pPr indent="0" lvl="0" marL="0" rtl="0" algn="ctr">
                        <a:spcBef>
                          <a:spcPts val="0"/>
                        </a:spcBef>
                        <a:spcAft>
                          <a:spcPts val="0"/>
                        </a:spcAft>
                        <a:buNone/>
                      </a:pPr>
                      <a:r>
                        <a:rPr b="1" lang="en" sz="1200">
                          <a:solidFill>
                            <a:srgbClr val="0B5394"/>
                          </a:solidFill>
                          <a:latin typeface="Nunito"/>
                          <a:ea typeface="Nunito"/>
                          <a:cs typeface="Nunito"/>
                          <a:sym typeface="Nunito"/>
                        </a:rPr>
                        <a:t>Team Responsible</a:t>
                      </a:r>
                      <a:endParaRPr b="1" sz="1200">
                        <a:solidFill>
                          <a:srgbClr val="0B5394"/>
                        </a:solidFill>
                        <a:latin typeface="Nunito"/>
                        <a:ea typeface="Nunito"/>
                        <a:cs typeface="Nunito"/>
                        <a:sym typeface="Nunito"/>
                      </a:endParaRPr>
                    </a:p>
                  </a:txBody>
                  <a:tcPr marT="91425" marB="91425" marR="91425" marL="91425"/>
                </a:tc>
              </a:tr>
              <a:tr h="439000">
                <a:tc>
                  <a:txBody>
                    <a:bodyPr>
                      <a:noAutofit/>
                    </a:bodyPr>
                    <a:lstStyle/>
                    <a:p>
                      <a:pPr indent="0" lvl="0" marL="0" rtl="0" algn="l">
                        <a:spcBef>
                          <a:spcPts val="0"/>
                        </a:spcBef>
                        <a:spcAft>
                          <a:spcPts val="0"/>
                        </a:spcAft>
                        <a:buNone/>
                      </a:pPr>
                      <a:r>
                        <a:rPr lang="en" sz="1200">
                          <a:latin typeface="Nunito"/>
                          <a:ea typeface="Nunito"/>
                          <a:cs typeface="Nunito"/>
                          <a:sym typeface="Nunito"/>
                        </a:rPr>
                        <a:t>Verify legal risk associated with the release are identified and resolved</a:t>
                      </a:r>
                      <a:endParaRPr sz="1200">
                        <a:latin typeface="Nunito"/>
                        <a:ea typeface="Nunito"/>
                        <a:cs typeface="Nunito"/>
                        <a:sym typeface="Nunito"/>
                      </a:endParaRPr>
                    </a:p>
                  </a:txBody>
                  <a:tcPr marT="91425" marB="91425" marR="91425" marL="91425"/>
                </a:tc>
                <a:tc>
                  <a:txBody>
                    <a:bodyPr>
                      <a:noAutofit/>
                    </a:bodyPr>
                    <a:lstStyle/>
                    <a:p>
                      <a:pPr indent="0" lvl="0" marL="0" rtl="0" algn="l">
                        <a:spcBef>
                          <a:spcPts val="0"/>
                        </a:spcBef>
                        <a:spcAft>
                          <a:spcPts val="0"/>
                        </a:spcAft>
                        <a:buNone/>
                      </a:pPr>
                      <a:r>
                        <a:rPr lang="en" sz="1200">
                          <a:latin typeface="Nunito"/>
                          <a:ea typeface="Nunito"/>
                          <a:cs typeface="Nunito"/>
                          <a:sym typeface="Nunito"/>
                        </a:rPr>
                        <a:t>Legal</a:t>
                      </a:r>
                      <a:endParaRPr sz="1200">
                        <a:latin typeface="Nunito"/>
                        <a:ea typeface="Nunito"/>
                        <a:cs typeface="Nunito"/>
                        <a:sym typeface="Nunito"/>
                      </a:endParaRPr>
                    </a:p>
                  </a:txBody>
                  <a:tcPr marT="91425" marB="91425" marR="91425" marL="91425"/>
                </a:tc>
              </a:tr>
              <a:tr h="426950">
                <a:tc>
                  <a:txBody>
                    <a:bodyPr>
                      <a:noAutofit/>
                    </a:bodyPr>
                    <a:lstStyle/>
                    <a:p>
                      <a:pPr indent="0" lvl="0" marL="0" rtl="0" algn="l">
                        <a:spcBef>
                          <a:spcPts val="0"/>
                        </a:spcBef>
                        <a:spcAft>
                          <a:spcPts val="0"/>
                        </a:spcAft>
                        <a:buNone/>
                      </a:pPr>
                      <a:r>
                        <a:rPr lang="en" sz="1200">
                          <a:latin typeface="Nunito"/>
                          <a:ea typeface="Nunito"/>
                          <a:cs typeface="Nunito"/>
                          <a:sym typeface="Nunito"/>
                        </a:rPr>
                        <a:t>Verify licenses and intellectual property criteria are met </a:t>
                      </a:r>
                      <a:endParaRPr sz="1200">
                        <a:latin typeface="Nunito"/>
                        <a:ea typeface="Nunito"/>
                        <a:cs typeface="Nunito"/>
                        <a:sym typeface="Nunito"/>
                      </a:endParaRPr>
                    </a:p>
                  </a:txBody>
                  <a:tcPr marT="91425" marB="91425" marR="91425" marL="91425"/>
                </a:tc>
                <a:tc>
                  <a:txBody>
                    <a:bodyPr>
                      <a:noAutofit/>
                    </a:bodyPr>
                    <a:lstStyle/>
                    <a:p>
                      <a:pPr indent="0" lvl="0" marL="0" rtl="0" algn="l">
                        <a:spcBef>
                          <a:spcPts val="0"/>
                        </a:spcBef>
                        <a:spcAft>
                          <a:spcPts val="0"/>
                        </a:spcAft>
                        <a:buNone/>
                      </a:pPr>
                      <a:r>
                        <a:rPr lang="en" sz="1200">
                          <a:latin typeface="Nunito"/>
                          <a:ea typeface="Nunito"/>
                          <a:cs typeface="Nunito"/>
                          <a:sym typeface="Nunito"/>
                        </a:rPr>
                        <a:t>Legal</a:t>
                      </a:r>
                      <a:endParaRPr sz="1200"/>
                    </a:p>
                  </a:txBody>
                  <a:tcPr marT="91425" marB="91425" marR="91425" marL="91425"/>
                </a:tc>
              </a:tr>
            </a:tbl>
          </a:graphicData>
        </a:graphic>
      </p:graphicFrame>
      <p:sp>
        <p:nvSpPr>
          <p:cNvPr id="1378" name="Google Shape;1378;p110"/>
          <p:cNvSpPr txBox="1"/>
          <p:nvPr/>
        </p:nvSpPr>
        <p:spPr>
          <a:xfrm>
            <a:off x="1376925" y="2412450"/>
            <a:ext cx="23334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Legal  Activities</a:t>
            </a:r>
            <a:endParaRPr b="1">
              <a:solidFill>
                <a:srgbClr val="CC4125"/>
              </a:solidFill>
            </a:endParaRPr>
          </a:p>
        </p:txBody>
      </p:sp>
      <p:sp>
        <p:nvSpPr>
          <p:cNvPr id="1379" name="Google Shape;1379;p110"/>
          <p:cNvSpPr txBox="1"/>
          <p:nvPr/>
        </p:nvSpPr>
        <p:spPr>
          <a:xfrm>
            <a:off x="1318850" y="930050"/>
            <a:ext cx="2702700" cy="3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Documentation</a:t>
            </a:r>
            <a:r>
              <a:rPr b="1" lang="en">
                <a:solidFill>
                  <a:srgbClr val="CC4125"/>
                </a:solidFill>
                <a:latin typeface="Nunito"/>
                <a:ea typeface="Nunito"/>
                <a:cs typeface="Nunito"/>
                <a:sym typeface="Nunito"/>
              </a:rPr>
              <a:t>  Activities</a:t>
            </a:r>
            <a:endParaRPr/>
          </a:p>
        </p:txBody>
      </p:sp>
      <p:graphicFrame>
        <p:nvGraphicFramePr>
          <p:cNvPr id="1380" name="Google Shape;1380;p110"/>
          <p:cNvGraphicFramePr/>
          <p:nvPr/>
        </p:nvGraphicFramePr>
        <p:xfrm>
          <a:off x="1376925" y="1337038"/>
          <a:ext cx="3000000" cy="3000000"/>
        </p:xfrm>
        <a:graphic>
          <a:graphicData uri="http://schemas.openxmlformats.org/drawingml/2006/table">
            <a:tbl>
              <a:tblPr>
                <a:noFill/>
                <a:tableStyleId>{BCBA651D-CB07-41CB-B004-CCAE3A851C52}</a:tableStyleId>
              </a:tblPr>
              <a:tblGrid>
                <a:gridCol w="5508025"/>
                <a:gridCol w="1730975"/>
              </a:tblGrid>
              <a:tr h="362050">
                <a:tc>
                  <a:txBody>
                    <a:bodyPr>
                      <a:noAutofit/>
                    </a:bodyPr>
                    <a:lstStyle/>
                    <a:p>
                      <a:pPr indent="0" lvl="0" marL="0" rtl="0" algn="l">
                        <a:spcBef>
                          <a:spcPts val="0"/>
                        </a:spcBef>
                        <a:spcAft>
                          <a:spcPts val="0"/>
                        </a:spcAft>
                        <a:buNone/>
                      </a:pPr>
                      <a:r>
                        <a:rPr b="1" lang="en" sz="1200">
                          <a:solidFill>
                            <a:srgbClr val="0B5394"/>
                          </a:solidFill>
                          <a:latin typeface="Nunito"/>
                          <a:ea typeface="Nunito"/>
                          <a:cs typeface="Nunito"/>
                          <a:sym typeface="Nunito"/>
                        </a:rPr>
                        <a:t>                                                       Task</a:t>
                      </a:r>
                      <a:endParaRPr/>
                    </a:p>
                  </a:txBody>
                  <a:tcPr marT="91425" marB="91425" marR="91425" marL="91425"/>
                </a:tc>
                <a:tc>
                  <a:txBody>
                    <a:bodyPr>
                      <a:noAutofit/>
                    </a:bodyPr>
                    <a:lstStyle/>
                    <a:p>
                      <a:pPr indent="0" lvl="0" marL="0" rtl="0" algn="l">
                        <a:spcBef>
                          <a:spcPts val="0"/>
                        </a:spcBef>
                        <a:spcAft>
                          <a:spcPts val="0"/>
                        </a:spcAft>
                        <a:buNone/>
                      </a:pPr>
                      <a:r>
                        <a:rPr b="1" lang="en" sz="1200">
                          <a:solidFill>
                            <a:srgbClr val="0B5394"/>
                          </a:solidFill>
                          <a:latin typeface="Nunito"/>
                          <a:ea typeface="Nunito"/>
                          <a:cs typeface="Nunito"/>
                          <a:sym typeface="Nunito"/>
                        </a:rPr>
                        <a:t>Team Responsible</a:t>
                      </a:r>
                      <a:endParaRPr/>
                    </a:p>
                  </a:txBody>
                  <a:tcPr marT="91425" marB="91425" marR="91425" marL="91425"/>
                </a:tc>
              </a:tr>
              <a:tr h="362050">
                <a:tc>
                  <a:txBody>
                    <a:bodyPr>
                      <a:noAutofit/>
                    </a:bodyPr>
                    <a:lstStyle/>
                    <a:p>
                      <a:pPr indent="0" lvl="0" marL="0" rtl="0" algn="l">
                        <a:spcBef>
                          <a:spcPts val="0"/>
                        </a:spcBef>
                        <a:spcAft>
                          <a:spcPts val="0"/>
                        </a:spcAft>
                        <a:buNone/>
                      </a:pPr>
                      <a:r>
                        <a:rPr lang="en" sz="1100">
                          <a:latin typeface="Nunito"/>
                          <a:ea typeface="Nunito"/>
                          <a:cs typeface="Nunito"/>
                          <a:sym typeface="Nunito"/>
                        </a:rPr>
                        <a:t>Verify user documentation matches requirements in the  current release</a:t>
                      </a:r>
                      <a:endParaRPr/>
                    </a:p>
                  </a:txBody>
                  <a:tcPr marT="91425" marB="91425" marR="91425" marL="91425"/>
                </a:tc>
                <a:tc>
                  <a:txBody>
                    <a:bodyPr>
                      <a:noAutofit/>
                    </a:bodyPr>
                    <a:lstStyle/>
                    <a:p>
                      <a:pPr indent="0" lvl="0" marL="0" rtl="0" algn="l">
                        <a:spcBef>
                          <a:spcPts val="0"/>
                        </a:spcBef>
                        <a:spcAft>
                          <a:spcPts val="0"/>
                        </a:spcAft>
                        <a:buNone/>
                      </a:pPr>
                      <a:r>
                        <a:rPr lang="en" sz="1100">
                          <a:latin typeface="Nunito"/>
                          <a:ea typeface="Nunito"/>
                          <a:cs typeface="Nunito"/>
                          <a:sym typeface="Nunito"/>
                        </a:rPr>
                        <a:t>Development</a:t>
                      </a:r>
                      <a:endParaRPr/>
                    </a:p>
                  </a:txBody>
                  <a:tcPr marT="91425" marB="91425" marR="91425" marL="91425"/>
                </a:tc>
              </a:tr>
              <a:tr h="362050">
                <a:tc>
                  <a:txBody>
                    <a:bodyPr>
                      <a:noAutofit/>
                    </a:bodyPr>
                    <a:lstStyle/>
                    <a:p>
                      <a:pPr indent="0" lvl="0" marL="0" rtl="0" algn="l">
                        <a:spcBef>
                          <a:spcPts val="0"/>
                        </a:spcBef>
                        <a:spcAft>
                          <a:spcPts val="0"/>
                        </a:spcAft>
                        <a:buNone/>
                      </a:pPr>
                      <a:r>
                        <a:rPr lang="en" sz="1100">
                          <a:latin typeface="Nunito"/>
                          <a:ea typeface="Nunito"/>
                          <a:cs typeface="Nunito"/>
                          <a:sym typeface="Nunito"/>
                        </a:rPr>
                        <a:t>Update user manual guide for Style Up</a:t>
                      </a:r>
                      <a:endParaRPr/>
                    </a:p>
                  </a:txBody>
                  <a:tcPr marT="91425" marB="91425" marR="91425" marL="91425"/>
                </a:tc>
                <a:tc>
                  <a:txBody>
                    <a:bodyPr>
                      <a:noAutofit/>
                    </a:bodyPr>
                    <a:lstStyle/>
                    <a:p>
                      <a:pPr indent="0" lvl="0" marL="0" rtl="0" algn="l">
                        <a:spcBef>
                          <a:spcPts val="0"/>
                        </a:spcBef>
                        <a:spcAft>
                          <a:spcPts val="0"/>
                        </a:spcAft>
                        <a:buClr>
                          <a:srgbClr val="000000"/>
                        </a:buClr>
                        <a:buSzPts val="1100"/>
                        <a:buFont typeface="Arial"/>
                        <a:buNone/>
                      </a:pPr>
                      <a:r>
                        <a:rPr lang="en" sz="1100">
                          <a:latin typeface="Nunito"/>
                          <a:ea typeface="Nunito"/>
                          <a:cs typeface="Nunito"/>
                          <a:sym typeface="Nunito"/>
                        </a:rPr>
                        <a:t>Development</a:t>
                      </a:r>
                      <a:endParaRPr/>
                    </a:p>
                  </a:txBody>
                  <a:tcPr marT="91425" marB="91425" marR="91425" marL="91425"/>
                </a:tc>
              </a:tr>
            </a:tbl>
          </a:graphicData>
        </a:graphic>
      </p:graphicFrame>
      <p:sp>
        <p:nvSpPr>
          <p:cNvPr id="1381" name="Google Shape;1381;p110"/>
          <p:cNvSpPr txBox="1"/>
          <p:nvPr/>
        </p:nvSpPr>
        <p:spPr>
          <a:xfrm>
            <a:off x="1344175" y="4416550"/>
            <a:ext cx="7338000" cy="57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69 </a:t>
            </a:r>
            <a:r>
              <a:rPr lang="en" sz="800">
                <a:highlight>
                  <a:schemeClr val="lt1"/>
                </a:highlight>
                <a:latin typeface="Nunito"/>
                <a:ea typeface="Nunito"/>
                <a:cs typeface="Nunito"/>
                <a:sym typeface="Nunito"/>
              </a:rPr>
              <a:t>.</a:t>
            </a:r>
            <a:r>
              <a:rPr lang="en" sz="800" u="sng">
                <a:solidFill>
                  <a:schemeClr val="accent5"/>
                </a:solidFill>
                <a:highlight>
                  <a:schemeClr val="lt1"/>
                </a:highlight>
                <a:latin typeface="Nunito"/>
                <a:ea typeface="Nunito"/>
                <a:cs typeface="Nunito"/>
                <a:sym typeface="Nunito"/>
                <a:hlinkClick r:id="rId3"/>
              </a:rPr>
              <a:t>http://users.csc.calpoly.edu/~jdalbey/206/Templates/releasechecklist.html</a:t>
            </a:r>
            <a:endParaRPr sz="800">
              <a:highlight>
                <a:schemeClr val="lt1"/>
              </a:highlight>
              <a:latin typeface="Nunito"/>
              <a:ea typeface="Nunito"/>
              <a:cs typeface="Nunito"/>
              <a:sym typeface="Nunito"/>
            </a:endParaRPr>
          </a:p>
          <a:p>
            <a:pPr indent="0" lvl="0" marL="0" rtl="0" algn="l">
              <a:spcBef>
                <a:spcPts val="0"/>
              </a:spcBef>
              <a:spcAft>
                <a:spcPts val="0"/>
              </a:spcAft>
              <a:buNone/>
            </a:pPr>
            <a:r>
              <a:rPr lang="en" sz="800">
                <a:highlight>
                  <a:schemeClr val="lt1"/>
                </a:highlight>
                <a:latin typeface="Nunito"/>
                <a:ea typeface="Nunito"/>
                <a:cs typeface="Nunito"/>
                <a:sym typeface="Nunito"/>
              </a:rPr>
              <a:t>70 .</a:t>
            </a:r>
            <a:r>
              <a:rPr lang="en" sz="800" u="sng">
                <a:solidFill>
                  <a:schemeClr val="accent5"/>
                </a:solidFill>
                <a:highlight>
                  <a:schemeClr val="lt1"/>
                </a:highlight>
                <a:latin typeface="Nunito"/>
                <a:ea typeface="Nunito"/>
                <a:cs typeface="Nunito"/>
                <a:sym typeface="Nunito"/>
                <a:hlinkClick r:id="rId4"/>
              </a:rPr>
              <a:t>https://people.cs.pitt.edu/~chang/231/seminars/S06template/templates/release-checklist.html</a:t>
            </a:r>
            <a:endParaRPr sz="800">
              <a:latin typeface="Nunito"/>
              <a:ea typeface="Nunito"/>
              <a:cs typeface="Nunito"/>
              <a:sym typeface="Nuni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5" name="Shape 1385"/>
        <p:cNvGrpSpPr/>
        <p:nvPr/>
      </p:nvGrpSpPr>
      <p:grpSpPr>
        <a:xfrm>
          <a:off x="0" y="0"/>
          <a:ext cx="0" cy="0"/>
          <a:chOff x="0" y="0"/>
          <a:chExt cx="0" cy="0"/>
        </a:xfrm>
      </p:grpSpPr>
      <p:sp>
        <p:nvSpPr>
          <p:cNvPr id="1386" name="Google Shape;1386;p111"/>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Timeline and Milestones</a:t>
            </a:r>
            <a:endParaRPr>
              <a:latin typeface="Nunito"/>
              <a:ea typeface="Nunito"/>
              <a:cs typeface="Nunito"/>
              <a:sym typeface="Nunit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0" name="Shape 1390"/>
        <p:cNvGrpSpPr/>
        <p:nvPr/>
      </p:nvGrpSpPr>
      <p:grpSpPr>
        <a:xfrm>
          <a:off x="0" y="0"/>
          <a:ext cx="0" cy="0"/>
          <a:chOff x="0" y="0"/>
          <a:chExt cx="0" cy="0"/>
        </a:xfrm>
      </p:grpSpPr>
      <p:sp>
        <p:nvSpPr>
          <p:cNvPr id="1391" name="Google Shape;1391;p112"/>
          <p:cNvSpPr txBox="1"/>
          <p:nvPr/>
        </p:nvSpPr>
        <p:spPr>
          <a:xfrm>
            <a:off x="239800" y="59950"/>
            <a:ext cx="84525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1D7E74"/>
                </a:solidFill>
                <a:latin typeface="Nunito"/>
                <a:ea typeface="Nunito"/>
                <a:cs typeface="Nunito"/>
                <a:sym typeface="Nunito"/>
              </a:rPr>
              <a:t>Timeline </a:t>
            </a:r>
            <a:endParaRPr>
              <a:latin typeface="Nunito"/>
              <a:ea typeface="Nunito"/>
              <a:cs typeface="Nunito"/>
              <a:sym typeface="Nunito"/>
            </a:endParaRPr>
          </a:p>
        </p:txBody>
      </p:sp>
      <p:pic>
        <p:nvPicPr>
          <p:cNvPr id="1392" name="Google Shape;1392;p112"/>
          <p:cNvPicPr preferRelativeResize="0"/>
          <p:nvPr/>
        </p:nvPicPr>
        <p:blipFill>
          <a:blip r:embed="rId3">
            <a:alphaModFix/>
          </a:blip>
          <a:stretch>
            <a:fillRect/>
          </a:stretch>
        </p:blipFill>
        <p:spPr>
          <a:xfrm>
            <a:off x="5825326" y="863250"/>
            <a:ext cx="3166273" cy="2266764"/>
          </a:xfrm>
          <a:prstGeom prst="rect">
            <a:avLst/>
          </a:prstGeom>
          <a:noFill/>
          <a:ln>
            <a:noFill/>
          </a:ln>
        </p:spPr>
      </p:pic>
      <p:sp>
        <p:nvSpPr>
          <p:cNvPr id="1393" name="Google Shape;1393;p112"/>
          <p:cNvSpPr txBox="1"/>
          <p:nvPr/>
        </p:nvSpPr>
        <p:spPr>
          <a:xfrm>
            <a:off x="0" y="3441000"/>
            <a:ext cx="935100" cy="5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 sz="1000">
                <a:solidFill>
                  <a:srgbClr val="0B7140"/>
                </a:solidFill>
                <a:latin typeface="Nunito"/>
                <a:ea typeface="Nunito"/>
                <a:cs typeface="Nunito"/>
                <a:sym typeface="Nunito"/>
              </a:rPr>
              <a:t>Start Date</a:t>
            </a:r>
            <a:r>
              <a:rPr b="1" lang="en" sz="900">
                <a:solidFill>
                  <a:srgbClr val="0B7140"/>
                </a:solidFill>
                <a:latin typeface="Nunito"/>
                <a:ea typeface="Nunito"/>
                <a:cs typeface="Nunito"/>
                <a:sym typeface="Nunito"/>
              </a:rPr>
              <a:t> </a:t>
            </a:r>
            <a:r>
              <a:rPr lang="en" sz="900">
                <a:solidFill>
                  <a:srgbClr val="0B7140"/>
                </a:solidFill>
                <a:latin typeface="Nunito"/>
                <a:ea typeface="Nunito"/>
                <a:cs typeface="Nunito"/>
                <a:sym typeface="Nunito"/>
              </a:rPr>
              <a:t>April</a:t>
            </a:r>
            <a:r>
              <a:rPr lang="en" sz="900">
                <a:solidFill>
                  <a:srgbClr val="0B7140"/>
                </a:solidFill>
                <a:latin typeface="Nunito"/>
                <a:ea typeface="Nunito"/>
                <a:cs typeface="Nunito"/>
                <a:sym typeface="Nunito"/>
              </a:rPr>
              <a:t> 2, 2019</a:t>
            </a:r>
            <a:endParaRPr>
              <a:latin typeface="Nunito"/>
              <a:ea typeface="Nunito"/>
              <a:cs typeface="Nunito"/>
              <a:sym typeface="Nunito"/>
            </a:endParaRPr>
          </a:p>
        </p:txBody>
      </p:sp>
      <p:sp>
        <p:nvSpPr>
          <p:cNvPr id="1394" name="Google Shape;1394;p112"/>
          <p:cNvSpPr txBox="1"/>
          <p:nvPr/>
        </p:nvSpPr>
        <p:spPr>
          <a:xfrm>
            <a:off x="7685275" y="3262000"/>
            <a:ext cx="1593000" cy="5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B7140"/>
                </a:solidFill>
                <a:latin typeface="Nunito"/>
                <a:ea typeface="Nunito"/>
                <a:cs typeface="Nunito"/>
                <a:sym typeface="Nunito"/>
              </a:rPr>
              <a:t>VC Presentation</a:t>
            </a:r>
            <a:endParaRPr b="1" sz="1000">
              <a:solidFill>
                <a:srgbClr val="0B7140"/>
              </a:solidFill>
              <a:latin typeface="Nunito"/>
              <a:ea typeface="Nunito"/>
              <a:cs typeface="Nunito"/>
              <a:sym typeface="Nunito"/>
            </a:endParaRPr>
          </a:p>
          <a:p>
            <a:pPr indent="0" lvl="0" marL="0" rtl="0" algn="ctr">
              <a:lnSpc>
                <a:spcPct val="115000"/>
              </a:lnSpc>
              <a:spcBef>
                <a:spcPts val="0"/>
              </a:spcBef>
              <a:spcAft>
                <a:spcPts val="0"/>
              </a:spcAft>
              <a:buNone/>
            </a:pPr>
            <a:r>
              <a:rPr lang="en" sz="900">
                <a:solidFill>
                  <a:srgbClr val="0B7140"/>
                </a:solidFill>
                <a:latin typeface="Nunito"/>
                <a:ea typeface="Nunito"/>
                <a:cs typeface="Nunito"/>
                <a:sym typeface="Nunito"/>
              </a:rPr>
              <a:t>October</a:t>
            </a:r>
            <a:r>
              <a:rPr lang="en" sz="900">
                <a:solidFill>
                  <a:srgbClr val="0B7140"/>
                </a:solidFill>
                <a:latin typeface="Nunito"/>
                <a:ea typeface="Nunito"/>
                <a:cs typeface="Nunito"/>
                <a:sym typeface="Nunito"/>
              </a:rPr>
              <a:t> 26, 2019</a:t>
            </a:r>
            <a:endParaRPr>
              <a:latin typeface="Nunito"/>
              <a:ea typeface="Nunito"/>
              <a:cs typeface="Nunito"/>
              <a:sym typeface="Nunito"/>
            </a:endParaRPr>
          </a:p>
        </p:txBody>
      </p:sp>
      <p:pic>
        <p:nvPicPr>
          <p:cNvPr id="1395" name="Google Shape;1395;p112"/>
          <p:cNvPicPr preferRelativeResize="0"/>
          <p:nvPr/>
        </p:nvPicPr>
        <p:blipFill>
          <a:blip r:embed="rId4">
            <a:alphaModFix/>
          </a:blip>
          <a:stretch>
            <a:fillRect/>
          </a:stretch>
        </p:blipFill>
        <p:spPr>
          <a:xfrm>
            <a:off x="128425" y="863250"/>
            <a:ext cx="5520528" cy="2615967"/>
          </a:xfrm>
          <a:prstGeom prst="rect">
            <a:avLst/>
          </a:prstGeom>
          <a:noFill/>
          <a:ln>
            <a:noFill/>
          </a:ln>
        </p:spPr>
      </p:pic>
      <p:cxnSp>
        <p:nvCxnSpPr>
          <p:cNvPr id="1396" name="Google Shape;1396;p112"/>
          <p:cNvCxnSpPr/>
          <p:nvPr/>
        </p:nvCxnSpPr>
        <p:spPr>
          <a:xfrm>
            <a:off x="335700" y="1829325"/>
            <a:ext cx="12000" cy="1690500"/>
          </a:xfrm>
          <a:prstGeom prst="straightConnector1">
            <a:avLst/>
          </a:prstGeom>
          <a:noFill/>
          <a:ln cap="flat" cmpd="sng" w="9525">
            <a:solidFill>
              <a:schemeClr val="dk2"/>
            </a:solidFill>
            <a:prstDash val="solid"/>
            <a:round/>
            <a:headEnd len="med" w="med" type="none"/>
            <a:tailEnd len="med" w="med" type="none"/>
          </a:ln>
        </p:spPr>
      </p:cxnSp>
      <p:cxnSp>
        <p:nvCxnSpPr>
          <p:cNvPr id="1397" name="Google Shape;1397;p112"/>
          <p:cNvCxnSpPr/>
          <p:nvPr/>
        </p:nvCxnSpPr>
        <p:spPr>
          <a:xfrm flipH="1">
            <a:off x="8784050" y="1409725"/>
            <a:ext cx="16500" cy="1924200"/>
          </a:xfrm>
          <a:prstGeom prst="straightConnector1">
            <a:avLst/>
          </a:prstGeom>
          <a:noFill/>
          <a:ln cap="flat" cmpd="sng" w="9525">
            <a:solidFill>
              <a:schemeClr val="dk2"/>
            </a:solidFill>
            <a:prstDash val="solid"/>
            <a:round/>
            <a:headEnd len="med" w="med" type="none"/>
            <a:tailEnd len="med" w="med" type="none"/>
          </a:ln>
        </p:spPr>
      </p:cxnSp>
      <p:cxnSp>
        <p:nvCxnSpPr>
          <p:cNvPr id="1398" name="Google Shape;1398;p112"/>
          <p:cNvCxnSpPr/>
          <p:nvPr/>
        </p:nvCxnSpPr>
        <p:spPr>
          <a:xfrm flipH="1" rot="10800000">
            <a:off x="107900" y="4059375"/>
            <a:ext cx="5455200" cy="24000"/>
          </a:xfrm>
          <a:prstGeom prst="straightConnector1">
            <a:avLst/>
          </a:prstGeom>
          <a:noFill/>
          <a:ln cap="flat" cmpd="sng" w="9525">
            <a:solidFill>
              <a:schemeClr val="dk2"/>
            </a:solidFill>
            <a:prstDash val="solid"/>
            <a:round/>
            <a:headEnd len="med" w="med" type="none"/>
            <a:tailEnd len="med" w="med" type="none"/>
          </a:ln>
        </p:spPr>
      </p:cxnSp>
      <p:cxnSp>
        <p:nvCxnSpPr>
          <p:cNvPr id="1399" name="Google Shape;1399;p112"/>
          <p:cNvCxnSpPr/>
          <p:nvPr/>
        </p:nvCxnSpPr>
        <p:spPr>
          <a:xfrm>
            <a:off x="5778950" y="4052450"/>
            <a:ext cx="3021600" cy="0"/>
          </a:xfrm>
          <a:prstGeom prst="straightConnector1">
            <a:avLst/>
          </a:prstGeom>
          <a:noFill/>
          <a:ln cap="flat" cmpd="sng" w="9525">
            <a:solidFill>
              <a:schemeClr val="dk2"/>
            </a:solidFill>
            <a:prstDash val="solid"/>
            <a:round/>
            <a:headEnd len="med" w="med" type="none"/>
            <a:tailEnd len="med" w="med" type="none"/>
          </a:ln>
        </p:spPr>
      </p:cxnSp>
      <p:cxnSp>
        <p:nvCxnSpPr>
          <p:cNvPr id="1400" name="Google Shape;1400;p112"/>
          <p:cNvCxnSpPr/>
          <p:nvPr/>
        </p:nvCxnSpPr>
        <p:spPr>
          <a:xfrm>
            <a:off x="5695025" y="3429000"/>
            <a:ext cx="12000" cy="1342800"/>
          </a:xfrm>
          <a:prstGeom prst="straightConnector1">
            <a:avLst/>
          </a:prstGeom>
          <a:noFill/>
          <a:ln cap="flat" cmpd="sng" w="9525">
            <a:solidFill>
              <a:schemeClr val="dk2"/>
            </a:solidFill>
            <a:prstDash val="solid"/>
            <a:round/>
            <a:headEnd len="med" w="med" type="none"/>
            <a:tailEnd len="med" w="med" type="none"/>
          </a:ln>
        </p:spPr>
      </p:cxnSp>
      <p:sp>
        <p:nvSpPr>
          <p:cNvPr id="1401" name="Google Shape;1401;p112"/>
          <p:cNvSpPr txBox="1"/>
          <p:nvPr/>
        </p:nvSpPr>
        <p:spPr>
          <a:xfrm>
            <a:off x="128425" y="4244300"/>
            <a:ext cx="53748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Each of the 3 modules are managed by 3 teams independently in line with the RAD Model</a:t>
            </a:r>
            <a:endParaRPr>
              <a:latin typeface="Nunito"/>
              <a:ea typeface="Nunito"/>
              <a:cs typeface="Nunito"/>
              <a:sym typeface="Nunito"/>
            </a:endParaRPr>
          </a:p>
        </p:txBody>
      </p:sp>
      <p:sp>
        <p:nvSpPr>
          <p:cNvPr id="1402" name="Google Shape;1402;p112"/>
          <p:cNvSpPr txBox="1"/>
          <p:nvPr/>
        </p:nvSpPr>
        <p:spPr>
          <a:xfrm>
            <a:off x="5825363" y="4248675"/>
            <a:ext cx="31662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All the 3 Modules are Integrated and Deployed together</a:t>
            </a:r>
            <a:endParaRPr>
              <a:latin typeface="Nunito"/>
              <a:ea typeface="Nunito"/>
              <a:cs typeface="Nunito"/>
              <a:sym typeface="Nuni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sp>
        <p:nvSpPr>
          <p:cNvPr id="1407" name="Google Shape;1407;p113"/>
          <p:cNvSpPr txBox="1"/>
          <p:nvPr>
            <p:ph type="title"/>
          </p:nvPr>
        </p:nvSpPr>
        <p:spPr>
          <a:xfrm>
            <a:off x="1303800" y="598575"/>
            <a:ext cx="7694700" cy="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Product Roadmap </a:t>
            </a:r>
            <a:endParaRPr>
              <a:solidFill>
                <a:srgbClr val="1D7E74"/>
              </a:solidFill>
            </a:endParaRPr>
          </a:p>
          <a:p>
            <a:pPr indent="0" lvl="0" marL="0" rtl="0" algn="l">
              <a:spcBef>
                <a:spcPts val="0"/>
              </a:spcBef>
              <a:spcAft>
                <a:spcPts val="0"/>
              </a:spcAft>
              <a:buNone/>
            </a:pPr>
            <a:r>
              <a:t/>
            </a:r>
            <a:endParaRPr/>
          </a:p>
        </p:txBody>
      </p:sp>
      <p:sp>
        <p:nvSpPr>
          <p:cNvPr id="1408" name="Google Shape;1408;p113"/>
          <p:cNvSpPr/>
          <p:nvPr/>
        </p:nvSpPr>
        <p:spPr>
          <a:xfrm>
            <a:off x="451975" y="15182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3"/>
          <p:cNvSpPr/>
          <p:nvPr/>
        </p:nvSpPr>
        <p:spPr>
          <a:xfrm>
            <a:off x="2481850" y="15182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3"/>
          <p:cNvSpPr/>
          <p:nvPr/>
        </p:nvSpPr>
        <p:spPr>
          <a:xfrm>
            <a:off x="4511725" y="15663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3"/>
          <p:cNvSpPr/>
          <p:nvPr/>
        </p:nvSpPr>
        <p:spPr>
          <a:xfrm>
            <a:off x="6541600" y="15663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13"/>
          <p:cNvSpPr txBox="1"/>
          <p:nvPr/>
        </p:nvSpPr>
        <p:spPr>
          <a:xfrm>
            <a:off x="591050"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1</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rPr b="1" lang="en">
                <a:latin typeface="Nunito"/>
                <a:ea typeface="Nunito"/>
                <a:cs typeface="Nunito"/>
                <a:sym typeface="Nunito"/>
              </a:rPr>
              <a:t>Prerequisite</a:t>
            </a:r>
            <a:r>
              <a:rPr b="1" lang="en">
                <a:latin typeface="Nunito"/>
                <a:ea typeface="Nunito"/>
                <a:cs typeface="Nunito"/>
                <a:sym typeface="Nunito"/>
              </a:rPr>
              <a:t> task</a:t>
            </a:r>
            <a:endParaRPr b="1">
              <a:latin typeface="Nunito"/>
              <a:ea typeface="Nunito"/>
              <a:cs typeface="Nunito"/>
              <a:sym typeface="Nunito"/>
            </a:endParaRPr>
          </a:p>
        </p:txBody>
      </p:sp>
      <p:sp>
        <p:nvSpPr>
          <p:cNvPr id="1413" name="Google Shape;1413;p113"/>
          <p:cNvSpPr txBox="1"/>
          <p:nvPr/>
        </p:nvSpPr>
        <p:spPr>
          <a:xfrm>
            <a:off x="2678950"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2</a:t>
            </a:r>
            <a:endParaRPr b="1">
              <a:latin typeface="Nunito"/>
              <a:ea typeface="Nunito"/>
              <a:cs typeface="Nunito"/>
              <a:sym typeface="Nunito"/>
            </a:endParaRPr>
          </a:p>
        </p:txBody>
      </p:sp>
      <p:sp>
        <p:nvSpPr>
          <p:cNvPr id="1414" name="Google Shape;1414;p113"/>
          <p:cNvSpPr txBox="1"/>
          <p:nvPr/>
        </p:nvSpPr>
        <p:spPr>
          <a:xfrm>
            <a:off x="4708825"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3</a:t>
            </a:r>
            <a:endParaRPr b="1">
              <a:latin typeface="Nunito"/>
              <a:ea typeface="Nunito"/>
              <a:cs typeface="Nunito"/>
              <a:sym typeface="Nunito"/>
            </a:endParaRPr>
          </a:p>
        </p:txBody>
      </p:sp>
      <p:sp>
        <p:nvSpPr>
          <p:cNvPr id="1415" name="Google Shape;1415;p113"/>
          <p:cNvSpPr txBox="1"/>
          <p:nvPr/>
        </p:nvSpPr>
        <p:spPr>
          <a:xfrm>
            <a:off x="6738700"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4</a:t>
            </a:r>
            <a:endParaRPr b="1">
              <a:latin typeface="Nunito"/>
              <a:ea typeface="Nunito"/>
              <a:cs typeface="Nunito"/>
              <a:sym typeface="Nunito"/>
            </a:endParaRPr>
          </a:p>
        </p:txBody>
      </p:sp>
      <p:sp>
        <p:nvSpPr>
          <p:cNvPr id="1416" name="Google Shape;1416;p113"/>
          <p:cNvSpPr txBox="1"/>
          <p:nvPr/>
        </p:nvSpPr>
        <p:spPr>
          <a:xfrm>
            <a:off x="567800" y="2746675"/>
            <a:ext cx="1356000" cy="1877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Migrating Data from MySQL to MongoDB</a:t>
            </a:r>
            <a:endParaRPr>
              <a:latin typeface="Nunito"/>
              <a:ea typeface="Nunito"/>
              <a:cs typeface="Nunito"/>
              <a:sym typeface="Nunito"/>
            </a:endParaRPr>
          </a:p>
          <a:p>
            <a:pPr indent="0" lvl="0" marL="0" rtl="0" algn="ctr">
              <a:spcBef>
                <a:spcPts val="0"/>
              </a:spcBef>
              <a:spcAft>
                <a:spcPts val="0"/>
              </a:spcAft>
              <a:buNone/>
            </a:pPr>
            <a:r>
              <a:t/>
            </a:r>
            <a:endParaRPr>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Finalizing client data sources</a:t>
            </a:r>
            <a:endParaRPr>
              <a:latin typeface="Nunito"/>
              <a:ea typeface="Nunito"/>
              <a:cs typeface="Nunito"/>
              <a:sym typeface="Nunito"/>
            </a:endParaRPr>
          </a:p>
        </p:txBody>
      </p:sp>
      <p:sp>
        <p:nvSpPr>
          <p:cNvPr id="1417" name="Google Shape;1417;p113"/>
          <p:cNvSpPr txBox="1"/>
          <p:nvPr/>
        </p:nvSpPr>
        <p:spPr>
          <a:xfrm>
            <a:off x="2638300" y="2167300"/>
            <a:ext cx="1356000" cy="324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Development (RAD)</a:t>
            </a:r>
            <a:endParaRPr b="1">
              <a:latin typeface="Nunito"/>
              <a:ea typeface="Nunito"/>
              <a:cs typeface="Nunito"/>
              <a:sym typeface="Nunito"/>
            </a:endParaRPr>
          </a:p>
        </p:txBody>
      </p:sp>
      <p:sp>
        <p:nvSpPr>
          <p:cNvPr id="1418" name="Google Shape;1418;p113"/>
          <p:cNvSpPr txBox="1"/>
          <p:nvPr/>
        </p:nvSpPr>
        <p:spPr>
          <a:xfrm>
            <a:off x="2638300" y="2746675"/>
            <a:ext cx="1356000" cy="521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unito"/>
                <a:ea typeface="Nunito"/>
                <a:cs typeface="Nunito"/>
                <a:sym typeface="Nunito"/>
              </a:rPr>
              <a:t>Module 1:</a:t>
            </a:r>
            <a:r>
              <a:rPr lang="en" sz="1100">
                <a:latin typeface="Nunito"/>
                <a:ea typeface="Nunito"/>
                <a:cs typeface="Nunito"/>
                <a:sym typeface="Nunito"/>
              </a:rPr>
              <a:t> 360 degree view</a:t>
            </a:r>
            <a:endParaRPr sz="1100">
              <a:latin typeface="Nunito"/>
              <a:ea typeface="Nunito"/>
              <a:cs typeface="Nunito"/>
              <a:sym typeface="Nunito"/>
            </a:endParaRPr>
          </a:p>
        </p:txBody>
      </p:sp>
      <p:sp>
        <p:nvSpPr>
          <p:cNvPr id="1419" name="Google Shape;1419;p113"/>
          <p:cNvSpPr txBox="1"/>
          <p:nvPr/>
        </p:nvSpPr>
        <p:spPr>
          <a:xfrm>
            <a:off x="2593975" y="3362650"/>
            <a:ext cx="1400400" cy="521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unito"/>
                <a:ea typeface="Nunito"/>
                <a:cs typeface="Nunito"/>
                <a:sym typeface="Nunito"/>
              </a:rPr>
              <a:t>Module 2:</a:t>
            </a:r>
            <a:r>
              <a:rPr lang="en" sz="1100">
                <a:latin typeface="Nunito"/>
                <a:ea typeface="Nunito"/>
                <a:cs typeface="Nunito"/>
                <a:sym typeface="Nunito"/>
              </a:rPr>
              <a:t> Chatbot Integration</a:t>
            </a:r>
            <a:endParaRPr sz="1100">
              <a:latin typeface="Nunito"/>
              <a:ea typeface="Nunito"/>
              <a:cs typeface="Nunito"/>
              <a:sym typeface="Nunito"/>
            </a:endParaRPr>
          </a:p>
        </p:txBody>
      </p:sp>
      <p:sp>
        <p:nvSpPr>
          <p:cNvPr id="1420" name="Google Shape;1420;p113"/>
          <p:cNvSpPr txBox="1"/>
          <p:nvPr/>
        </p:nvSpPr>
        <p:spPr>
          <a:xfrm>
            <a:off x="2638300" y="3978625"/>
            <a:ext cx="1356000" cy="521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unito"/>
                <a:ea typeface="Nunito"/>
                <a:cs typeface="Nunito"/>
                <a:sym typeface="Nunito"/>
              </a:rPr>
              <a:t>Module 3: </a:t>
            </a:r>
            <a:r>
              <a:rPr lang="en" sz="1100">
                <a:latin typeface="Nunito"/>
                <a:ea typeface="Nunito"/>
                <a:cs typeface="Nunito"/>
                <a:sym typeface="Nunito"/>
              </a:rPr>
              <a:t>Analytics</a:t>
            </a:r>
            <a:endParaRPr sz="1100">
              <a:latin typeface="Nunito"/>
              <a:ea typeface="Nunito"/>
              <a:cs typeface="Nunito"/>
              <a:sym typeface="Nunito"/>
            </a:endParaRPr>
          </a:p>
        </p:txBody>
      </p:sp>
      <p:sp>
        <p:nvSpPr>
          <p:cNvPr id="1421" name="Google Shape;1421;p113"/>
          <p:cNvSpPr txBox="1"/>
          <p:nvPr/>
        </p:nvSpPr>
        <p:spPr>
          <a:xfrm>
            <a:off x="4668175" y="2167300"/>
            <a:ext cx="1356000" cy="324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Module Testing</a:t>
            </a:r>
            <a:endParaRPr b="1">
              <a:latin typeface="Nunito"/>
              <a:ea typeface="Nunito"/>
              <a:cs typeface="Nunito"/>
              <a:sym typeface="Nunito"/>
            </a:endParaRPr>
          </a:p>
        </p:txBody>
      </p:sp>
      <p:sp>
        <p:nvSpPr>
          <p:cNvPr id="1422" name="Google Shape;1422;p113"/>
          <p:cNvSpPr txBox="1"/>
          <p:nvPr/>
        </p:nvSpPr>
        <p:spPr>
          <a:xfrm>
            <a:off x="4668175" y="2808700"/>
            <a:ext cx="1356000" cy="521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unito"/>
                <a:ea typeface="Nunito"/>
                <a:cs typeface="Nunito"/>
                <a:sym typeface="Nunito"/>
              </a:rPr>
              <a:t>Module 1:</a:t>
            </a:r>
            <a:r>
              <a:rPr lang="en" sz="1100">
                <a:latin typeface="Nunito"/>
                <a:ea typeface="Nunito"/>
                <a:cs typeface="Nunito"/>
                <a:sym typeface="Nunito"/>
              </a:rPr>
              <a:t> 360 degree view</a:t>
            </a:r>
            <a:endParaRPr sz="1100">
              <a:latin typeface="Nunito"/>
              <a:ea typeface="Nunito"/>
              <a:cs typeface="Nunito"/>
              <a:sym typeface="Nunito"/>
            </a:endParaRPr>
          </a:p>
        </p:txBody>
      </p:sp>
      <p:sp>
        <p:nvSpPr>
          <p:cNvPr id="1423" name="Google Shape;1423;p113"/>
          <p:cNvSpPr txBox="1"/>
          <p:nvPr/>
        </p:nvSpPr>
        <p:spPr>
          <a:xfrm>
            <a:off x="4668175" y="4040650"/>
            <a:ext cx="1356000" cy="521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unito"/>
                <a:ea typeface="Nunito"/>
                <a:cs typeface="Nunito"/>
                <a:sym typeface="Nunito"/>
              </a:rPr>
              <a:t>Module 3: </a:t>
            </a:r>
            <a:r>
              <a:rPr lang="en" sz="1100">
                <a:latin typeface="Nunito"/>
                <a:ea typeface="Nunito"/>
                <a:cs typeface="Nunito"/>
                <a:sym typeface="Nunito"/>
              </a:rPr>
              <a:t>Analytics</a:t>
            </a:r>
            <a:endParaRPr sz="1100">
              <a:latin typeface="Nunito"/>
              <a:ea typeface="Nunito"/>
              <a:cs typeface="Nunito"/>
              <a:sym typeface="Nunito"/>
            </a:endParaRPr>
          </a:p>
        </p:txBody>
      </p:sp>
      <p:sp>
        <p:nvSpPr>
          <p:cNvPr id="1424" name="Google Shape;1424;p113"/>
          <p:cNvSpPr txBox="1"/>
          <p:nvPr/>
        </p:nvSpPr>
        <p:spPr>
          <a:xfrm>
            <a:off x="4645975" y="3424675"/>
            <a:ext cx="1400400" cy="521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latin typeface="Nunito"/>
                <a:ea typeface="Nunito"/>
                <a:cs typeface="Nunito"/>
                <a:sym typeface="Nunito"/>
              </a:rPr>
              <a:t>Module 2:</a:t>
            </a:r>
            <a:r>
              <a:rPr lang="en" sz="1100">
                <a:latin typeface="Nunito"/>
                <a:ea typeface="Nunito"/>
                <a:cs typeface="Nunito"/>
                <a:sym typeface="Nunito"/>
              </a:rPr>
              <a:t> Chatbot Integration</a:t>
            </a:r>
            <a:endParaRPr sz="1100">
              <a:latin typeface="Nunito"/>
              <a:ea typeface="Nunito"/>
              <a:cs typeface="Nunito"/>
              <a:sym typeface="Nunito"/>
            </a:endParaRPr>
          </a:p>
        </p:txBody>
      </p:sp>
      <p:sp>
        <p:nvSpPr>
          <p:cNvPr id="1425" name="Google Shape;1425;p113"/>
          <p:cNvSpPr txBox="1"/>
          <p:nvPr/>
        </p:nvSpPr>
        <p:spPr>
          <a:xfrm>
            <a:off x="6698050" y="2167300"/>
            <a:ext cx="1356000" cy="324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Integration, System and User Acceptance  </a:t>
            </a:r>
            <a:r>
              <a:rPr b="1" lang="en">
                <a:latin typeface="Nunito"/>
                <a:ea typeface="Nunito"/>
                <a:cs typeface="Nunito"/>
                <a:sym typeface="Nunito"/>
              </a:rPr>
              <a:t>Testing</a:t>
            </a:r>
            <a:endParaRPr b="1">
              <a:latin typeface="Nunito"/>
              <a:ea typeface="Nunito"/>
              <a:cs typeface="Nunito"/>
              <a:sym typeface="Nunito"/>
            </a:endParaRPr>
          </a:p>
        </p:txBody>
      </p:sp>
      <p:sp>
        <p:nvSpPr>
          <p:cNvPr id="1426" name="Google Shape;1426;p113"/>
          <p:cNvSpPr/>
          <p:nvPr/>
        </p:nvSpPr>
        <p:spPr>
          <a:xfrm>
            <a:off x="8460225" y="2321225"/>
            <a:ext cx="538200" cy="807900"/>
          </a:xfrm>
          <a:prstGeom prst="star5">
            <a:avLst>
              <a:gd fmla="val 19098" name="adj"/>
              <a:gd fmla="val 105146" name="hf"/>
              <a:gd fmla="val 110557" name="vf"/>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13"/>
          <p:cNvSpPr txBox="1"/>
          <p:nvPr/>
        </p:nvSpPr>
        <p:spPr>
          <a:xfrm>
            <a:off x="8210500" y="3198700"/>
            <a:ext cx="9507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Release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Roadmap</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33"/>
          <p:cNvSpPr txBox="1"/>
          <p:nvPr>
            <p:ph type="title"/>
          </p:nvPr>
        </p:nvSpPr>
        <p:spPr>
          <a:xfrm>
            <a:off x="1303800" y="315438"/>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Challenges we face with MySQL </a:t>
            </a:r>
            <a:endParaRPr>
              <a:solidFill>
                <a:srgbClr val="1D7E74"/>
              </a:solidFill>
            </a:endParaRPr>
          </a:p>
        </p:txBody>
      </p:sp>
      <p:pic>
        <p:nvPicPr>
          <p:cNvPr id="635" name="Google Shape;635;p33"/>
          <p:cNvPicPr preferRelativeResize="0"/>
          <p:nvPr/>
        </p:nvPicPr>
        <p:blipFill>
          <a:blip r:embed="rId3">
            <a:alphaModFix/>
          </a:blip>
          <a:stretch>
            <a:fillRect/>
          </a:stretch>
        </p:blipFill>
        <p:spPr>
          <a:xfrm>
            <a:off x="-2" y="3355338"/>
            <a:ext cx="1622500" cy="1472726"/>
          </a:xfrm>
          <a:prstGeom prst="rect">
            <a:avLst/>
          </a:prstGeom>
          <a:noFill/>
          <a:ln>
            <a:noFill/>
          </a:ln>
        </p:spPr>
      </p:pic>
      <p:grpSp>
        <p:nvGrpSpPr>
          <p:cNvPr id="636" name="Google Shape;636;p33"/>
          <p:cNvGrpSpPr/>
          <p:nvPr/>
        </p:nvGrpSpPr>
        <p:grpSpPr>
          <a:xfrm>
            <a:off x="0" y="874552"/>
            <a:ext cx="2726700" cy="3482836"/>
            <a:chOff x="0" y="1189989"/>
            <a:chExt cx="2726700" cy="3482836"/>
          </a:xfrm>
        </p:grpSpPr>
        <p:sp>
          <p:nvSpPr>
            <p:cNvPr id="637" name="Google Shape;637;p33"/>
            <p:cNvSpPr/>
            <p:nvPr/>
          </p:nvSpPr>
          <p:spPr>
            <a:xfrm>
              <a:off x="0" y="1189989"/>
              <a:ext cx="2726700" cy="669000"/>
            </a:xfrm>
            <a:prstGeom prst="homePlate">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Unstructured Data</a:t>
              </a:r>
              <a:endParaRPr>
                <a:solidFill>
                  <a:srgbClr val="FFFFFF"/>
                </a:solidFill>
                <a:latin typeface="Nunito"/>
                <a:ea typeface="Nunito"/>
                <a:cs typeface="Nunito"/>
                <a:sym typeface="Nunito"/>
              </a:endParaRPr>
            </a:p>
          </p:txBody>
        </p:sp>
        <p:sp>
          <p:nvSpPr>
            <p:cNvPr id="638" name="Google Shape;638;p33"/>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Nunito"/>
                  <a:ea typeface="Nunito"/>
                  <a:cs typeface="Nunito"/>
                  <a:sym typeface="Nunito"/>
                </a:rPr>
                <a:t>We plan to capture </a:t>
              </a:r>
              <a:r>
                <a:rPr b="1" lang="en" sz="1200">
                  <a:solidFill>
                    <a:schemeClr val="dk2"/>
                  </a:solidFill>
                  <a:latin typeface="Nunito"/>
                  <a:ea typeface="Nunito"/>
                  <a:cs typeface="Nunito"/>
                  <a:sym typeface="Nunito"/>
                </a:rPr>
                <a:t>unstructured</a:t>
              </a:r>
              <a:r>
                <a:rPr lang="en" sz="1200">
                  <a:solidFill>
                    <a:schemeClr val="dk2"/>
                  </a:solidFill>
                  <a:latin typeface="Nunito"/>
                  <a:ea typeface="Nunito"/>
                  <a:cs typeface="Nunito"/>
                  <a:sym typeface="Nunito"/>
                </a:rPr>
                <a:t> data from various sources which is not cost-efficient to store in MySQL </a:t>
              </a:r>
              <a:endParaRPr sz="1200">
                <a:latin typeface="Nunito"/>
                <a:ea typeface="Nunito"/>
                <a:cs typeface="Nunito"/>
                <a:sym typeface="Nunito"/>
              </a:endParaRPr>
            </a:p>
          </p:txBody>
        </p:sp>
      </p:grpSp>
      <p:grpSp>
        <p:nvGrpSpPr>
          <p:cNvPr id="639" name="Google Shape;639;p33"/>
          <p:cNvGrpSpPr/>
          <p:nvPr/>
        </p:nvGrpSpPr>
        <p:grpSpPr>
          <a:xfrm>
            <a:off x="2263425" y="874338"/>
            <a:ext cx="2541300" cy="3483050"/>
            <a:chOff x="2263425" y="1189775"/>
            <a:chExt cx="2541300" cy="3483050"/>
          </a:xfrm>
        </p:grpSpPr>
        <p:sp>
          <p:nvSpPr>
            <p:cNvPr id="640" name="Google Shape;640;p33"/>
            <p:cNvSpPr/>
            <p:nvPr/>
          </p:nvSpPr>
          <p:spPr>
            <a:xfrm>
              <a:off x="2263425" y="1189775"/>
              <a:ext cx="2541300" cy="669000"/>
            </a:xfrm>
            <a:prstGeom prst="chevron">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Schema Inflexibility</a:t>
              </a:r>
              <a:endParaRPr>
                <a:solidFill>
                  <a:srgbClr val="FFFFFF"/>
                </a:solidFill>
                <a:latin typeface="Nunito"/>
                <a:ea typeface="Nunito"/>
                <a:cs typeface="Nunito"/>
                <a:sym typeface="Nunito"/>
              </a:endParaRPr>
            </a:p>
          </p:txBody>
        </p:sp>
        <p:sp>
          <p:nvSpPr>
            <p:cNvPr id="641" name="Google Shape;641;p33"/>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Nunito"/>
                  <a:ea typeface="Nunito"/>
                  <a:cs typeface="Nunito"/>
                  <a:sym typeface="Nunito"/>
                </a:rPr>
                <a:t>We are constantly enhancing our data sources to understand our client’s preferences which makes schema flexibility and adaptability indispensable but MySQL has a rigid schema structure</a:t>
              </a:r>
              <a:endParaRPr sz="1200">
                <a:solidFill>
                  <a:srgbClr val="666666"/>
                </a:solidFill>
                <a:latin typeface="Nunito"/>
                <a:ea typeface="Nunito"/>
                <a:cs typeface="Nunito"/>
                <a:sym typeface="Nunito"/>
              </a:endParaRPr>
            </a:p>
          </p:txBody>
        </p:sp>
      </p:grpSp>
      <p:grpSp>
        <p:nvGrpSpPr>
          <p:cNvPr id="642" name="Google Shape;642;p33"/>
          <p:cNvGrpSpPr/>
          <p:nvPr/>
        </p:nvGrpSpPr>
        <p:grpSpPr>
          <a:xfrm>
            <a:off x="4329974" y="874338"/>
            <a:ext cx="2541300" cy="3483050"/>
            <a:chOff x="4329974" y="1189775"/>
            <a:chExt cx="2541300" cy="3483050"/>
          </a:xfrm>
        </p:grpSpPr>
        <p:sp>
          <p:nvSpPr>
            <p:cNvPr id="643" name="Google Shape;643;p33"/>
            <p:cNvSpPr/>
            <p:nvPr/>
          </p:nvSpPr>
          <p:spPr>
            <a:xfrm>
              <a:off x="4329974" y="1189775"/>
              <a:ext cx="2541300" cy="669000"/>
            </a:xfrm>
            <a:prstGeom prst="chevron">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Scalability</a:t>
              </a:r>
              <a:endParaRPr>
                <a:solidFill>
                  <a:srgbClr val="FFFFFF"/>
                </a:solidFill>
                <a:latin typeface="Nunito"/>
                <a:ea typeface="Nunito"/>
                <a:cs typeface="Nunito"/>
                <a:sym typeface="Nunito"/>
              </a:endParaRPr>
            </a:p>
          </p:txBody>
        </p:sp>
        <p:sp>
          <p:nvSpPr>
            <p:cNvPr id="644" name="Google Shape;644;p33"/>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Nunito"/>
                  <a:ea typeface="Nunito"/>
                  <a:cs typeface="Nunito"/>
                  <a:sym typeface="Nunito"/>
                </a:rPr>
                <a:t>MySQL was originally designed as a single-node system and not with the modern data center concept in mind. sharding solutions in MySQL are manual and make application code more complex. Any performance gain is lost when queries must access data across multiple shards</a:t>
              </a:r>
              <a:endParaRPr sz="1200">
                <a:latin typeface="Roboto"/>
                <a:ea typeface="Roboto"/>
                <a:cs typeface="Roboto"/>
                <a:sym typeface="Roboto"/>
              </a:endParaRPr>
            </a:p>
          </p:txBody>
        </p:sp>
      </p:grpSp>
      <p:grpSp>
        <p:nvGrpSpPr>
          <p:cNvPr id="645" name="Google Shape;645;p33"/>
          <p:cNvGrpSpPr/>
          <p:nvPr/>
        </p:nvGrpSpPr>
        <p:grpSpPr>
          <a:xfrm>
            <a:off x="6396739" y="874338"/>
            <a:ext cx="2541300" cy="3483050"/>
            <a:chOff x="6396739" y="1189775"/>
            <a:chExt cx="2541300" cy="3483050"/>
          </a:xfrm>
        </p:grpSpPr>
        <p:sp>
          <p:nvSpPr>
            <p:cNvPr id="646" name="Google Shape;646;p33"/>
            <p:cNvSpPr/>
            <p:nvPr/>
          </p:nvSpPr>
          <p:spPr>
            <a:xfrm>
              <a:off x="6396739" y="1189775"/>
              <a:ext cx="2541300" cy="669000"/>
            </a:xfrm>
            <a:prstGeom prst="chevron">
              <a:avLst>
                <a:gd fmla="val 50000" name="adj"/>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Oracle owned, not community-driven</a:t>
              </a:r>
              <a:endParaRPr>
                <a:solidFill>
                  <a:srgbClr val="FFFFFF"/>
                </a:solidFill>
                <a:latin typeface="Nunito"/>
                <a:ea typeface="Nunito"/>
                <a:cs typeface="Nunito"/>
                <a:sym typeface="Nunito"/>
              </a:endParaRPr>
            </a:p>
          </p:txBody>
        </p:sp>
        <p:sp>
          <p:nvSpPr>
            <p:cNvPr id="647" name="Google Shape;647;p33"/>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Nunito"/>
                  <a:ea typeface="Nunito"/>
                  <a:cs typeface="Nunito"/>
                  <a:sym typeface="Nunito"/>
                </a:rPr>
                <a:t>Lack of community makes MySQL developers inaccessible which makes it challenging to modify or customize enhancements which is against the spirit of Open Source</a:t>
              </a:r>
              <a:endParaRPr sz="1200">
                <a:latin typeface="Nunito"/>
                <a:ea typeface="Nunito"/>
                <a:cs typeface="Nunito"/>
                <a:sym typeface="Nunito"/>
              </a:endParaRPr>
            </a:p>
          </p:txBody>
        </p:sp>
      </p:grpSp>
      <p:sp>
        <p:nvSpPr>
          <p:cNvPr id="648" name="Google Shape;648;p33"/>
          <p:cNvSpPr txBox="1"/>
          <p:nvPr/>
        </p:nvSpPr>
        <p:spPr>
          <a:xfrm>
            <a:off x="1573975" y="3251063"/>
            <a:ext cx="327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10</a:t>
            </a:r>
            <a:endParaRPr sz="800">
              <a:latin typeface="Nunito"/>
              <a:ea typeface="Nunito"/>
              <a:cs typeface="Nunito"/>
              <a:sym typeface="Nunito"/>
            </a:endParaRPr>
          </a:p>
        </p:txBody>
      </p:sp>
      <p:sp>
        <p:nvSpPr>
          <p:cNvPr id="649" name="Google Shape;649;p33"/>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11</a:t>
            </a:r>
            <a:endParaRPr sz="800">
              <a:latin typeface="Nunito"/>
              <a:ea typeface="Nunito"/>
              <a:cs typeface="Nunito"/>
              <a:sym typeface="Nunito"/>
            </a:endParaRPr>
          </a:p>
        </p:txBody>
      </p:sp>
      <p:sp>
        <p:nvSpPr>
          <p:cNvPr id="650" name="Google Shape;650;p33"/>
          <p:cNvSpPr txBox="1"/>
          <p:nvPr/>
        </p:nvSpPr>
        <p:spPr>
          <a:xfrm>
            <a:off x="5665100" y="4527325"/>
            <a:ext cx="327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12</a:t>
            </a:r>
            <a:endParaRPr sz="800">
              <a:latin typeface="Nunito"/>
              <a:ea typeface="Nunito"/>
              <a:cs typeface="Nunito"/>
              <a:sym typeface="Nunito"/>
            </a:endParaRPr>
          </a:p>
        </p:txBody>
      </p:sp>
      <p:sp>
        <p:nvSpPr>
          <p:cNvPr id="651" name="Google Shape;651;p33"/>
          <p:cNvSpPr txBox="1"/>
          <p:nvPr/>
        </p:nvSpPr>
        <p:spPr>
          <a:xfrm>
            <a:off x="1622500" y="4663450"/>
            <a:ext cx="30408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652" name="Google Shape;652;p33"/>
          <p:cNvSpPr txBox="1"/>
          <p:nvPr/>
        </p:nvSpPr>
        <p:spPr>
          <a:xfrm>
            <a:off x="1573963" y="4501375"/>
            <a:ext cx="5875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10. Overwhelmed Person Image: </a:t>
            </a:r>
            <a:r>
              <a:rPr lang="en" sz="800" u="sng">
                <a:solidFill>
                  <a:schemeClr val="accent5"/>
                </a:solidFill>
                <a:latin typeface="Nunito"/>
                <a:ea typeface="Nunito"/>
                <a:cs typeface="Nunito"/>
                <a:sym typeface="Nunito"/>
                <a:hlinkClick r:id="rId4"/>
              </a:rPr>
              <a:t>https://bit.ly/2TVjN4B</a:t>
            </a:r>
            <a:r>
              <a:rPr lang="en" sz="800">
                <a:latin typeface="Nunito"/>
                <a:ea typeface="Nunito"/>
                <a:cs typeface="Nunito"/>
                <a:sym typeface="Nunito"/>
              </a:rPr>
              <a:t> (</a:t>
            </a:r>
            <a:r>
              <a:rPr lang="en" sz="800">
                <a:solidFill>
                  <a:schemeClr val="dk2"/>
                </a:solidFill>
                <a:latin typeface="Nunito"/>
                <a:ea typeface="Nunito"/>
                <a:cs typeface="Nunito"/>
                <a:sym typeface="Nunito"/>
              </a:rPr>
              <a:t>Slide 9)</a:t>
            </a:r>
            <a:endParaRPr sz="800">
              <a:solidFill>
                <a:schemeClr val="dk2"/>
              </a:solidFill>
              <a:latin typeface="Nunito"/>
              <a:ea typeface="Nunito"/>
              <a:cs typeface="Nunito"/>
              <a:sym typeface="Nunito"/>
            </a:endParaRPr>
          </a:p>
          <a:p>
            <a:pPr indent="0" lvl="0" marL="0" rtl="0" algn="l">
              <a:spcBef>
                <a:spcPts val="0"/>
              </a:spcBef>
              <a:spcAft>
                <a:spcPts val="0"/>
              </a:spcAft>
              <a:buNone/>
            </a:pPr>
            <a:r>
              <a:rPr lang="en" sz="800">
                <a:latin typeface="Nunito"/>
                <a:ea typeface="Nunito"/>
                <a:cs typeface="Nunito"/>
                <a:sym typeface="Nunito"/>
              </a:rPr>
              <a:t>11.  MySQL Oracle owned, not community driven: </a:t>
            </a:r>
            <a:r>
              <a:rPr lang="en" sz="800" u="sng">
                <a:solidFill>
                  <a:schemeClr val="accent5"/>
                </a:solidFill>
                <a:latin typeface="Nunito"/>
                <a:ea typeface="Nunito"/>
                <a:cs typeface="Nunito"/>
                <a:sym typeface="Nunito"/>
                <a:hlinkClick r:id="rId5"/>
              </a:rPr>
              <a:t>https://smartbear.com/blog/test-and-monitor/5-reasons-its-time-to-ditch-mysql/</a:t>
            </a:r>
            <a:r>
              <a:rPr lang="en" sz="800">
                <a:latin typeface="Nunito"/>
                <a:ea typeface="Nunito"/>
                <a:cs typeface="Nunito"/>
                <a:sym typeface="Nunito"/>
              </a:rPr>
              <a:t> (</a:t>
            </a:r>
            <a:r>
              <a:rPr lang="en" sz="800">
                <a:solidFill>
                  <a:schemeClr val="dk2"/>
                </a:solidFill>
                <a:latin typeface="Nunito"/>
                <a:ea typeface="Nunito"/>
                <a:cs typeface="Nunito"/>
                <a:sym typeface="Nunito"/>
              </a:rPr>
              <a:t>Slide 9)</a:t>
            </a:r>
            <a:endParaRPr sz="800">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sz="800">
                <a:latin typeface="Nunito"/>
                <a:ea typeface="Nunito"/>
                <a:cs typeface="Nunito"/>
                <a:sym typeface="Nunito"/>
              </a:rPr>
              <a:t>12. MySQL Scalability issue: </a:t>
            </a:r>
            <a:r>
              <a:rPr lang="en" sz="800" u="sng">
                <a:solidFill>
                  <a:schemeClr val="accent5"/>
                </a:solidFill>
                <a:latin typeface="Nunito"/>
                <a:ea typeface="Nunito"/>
                <a:cs typeface="Nunito"/>
                <a:sym typeface="Nunito"/>
                <a:hlinkClick r:id="rId6"/>
              </a:rPr>
              <a:t>https://www.gridgain.com/resources/blog/5-limitations-mysql-big-data</a:t>
            </a:r>
            <a:r>
              <a:rPr lang="en" sz="800">
                <a:solidFill>
                  <a:schemeClr val="dk2"/>
                </a:solidFill>
                <a:latin typeface="Nunito"/>
                <a:ea typeface="Nunito"/>
                <a:cs typeface="Nunito"/>
                <a:sym typeface="Nunito"/>
              </a:rPr>
              <a:t> </a:t>
            </a:r>
            <a:r>
              <a:rPr lang="en" sz="800">
                <a:latin typeface="Nunito"/>
                <a:ea typeface="Nunito"/>
                <a:cs typeface="Nunito"/>
                <a:sym typeface="Nunito"/>
              </a:rPr>
              <a:t>(</a:t>
            </a:r>
            <a:r>
              <a:rPr lang="en" sz="800">
                <a:solidFill>
                  <a:schemeClr val="dk2"/>
                </a:solidFill>
                <a:latin typeface="Nunito"/>
                <a:ea typeface="Nunito"/>
                <a:cs typeface="Nunito"/>
                <a:sym typeface="Nunito"/>
              </a:rPr>
              <a:t>Slide 9)</a:t>
            </a:r>
            <a:endParaRPr sz="800">
              <a:solidFill>
                <a:schemeClr val="dk2"/>
              </a:solidFill>
              <a:latin typeface="Nunito"/>
              <a:ea typeface="Nunito"/>
              <a:cs typeface="Nunito"/>
              <a:sym typeface="Nuni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p114"/>
          <p:cNvSpPr txBox="1"/>
          <p:nvPr>
            <p:ph type="title"/>
          </p:nvPr>
        </p:nvSpPr>
        <p:spPr>
          <a:xfrm>
            <a:off x="1303800" y="598575"/>
            <a:ext cx="7694700" cy="80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Release</a:t>
            </a:r>
            <a:r>
              <a:rPr lang="en">
                <a:solidFill>
                  <a:srgbClr val="1D7E74"/>
                </a:solidFill>
              </a:rPr>
              <a:t> Roadmap </a:t>
            </a:r>
            <a:endParaRPr>
              <a:solidFill>
                <a:srgbClr val="1D7E74"/>
              </a:solidFill>
            </a:endParaRPr>
          </a:p>
          <a:p>
            <a:pPr indent="0" lvl="0" marL="0" rtl="0" algn="l">
              <a:spcBef>
                <a:spcPts val="0"/>
              </a:spcBef>
              <a:spcAft>
                <a:spcPts val="0"/>
              </a:spcAft>
              <a:buNone/>
            </a:pPr>
            <a:r>
              <a:t/>
            </a:r>
            <a:endParaRPr/>
          </a:p>
        </p:txBody>
      </p:sp>
      <p:sp>
        <p:nvSpPr>
          <p:cNvPr id="1433" name="Google Shape;1433;p114"/>
          <p:cNvSpPr/>
          <p:nvPr/>
        </p:nvSpPr>
        <p:spPr>
          <a:xfrm>
            <a:off x="451975" y="15182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14"/>
          <p:cNvSpPr/>
          <p:nvPr/>
        </p:nvSpPr>
        <p:spPr>
          <a:xfrm>
            <a:off x="2481850" y="15182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4"/>
          <p:cNvSpPr/>
          <p:nvPr/>
        </p:nvSpPr>
        <p:spPr>
          <a:xfrm>
            <a:off x="4511725" y="15663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4"/>
          <p:cNvSpPr/>
          <p:nvPr/>
        </p:nvSpPr>
        <p:spPr>
          <a:xfrm>
            <a:off x="6541600" y="1566300"/>
            <a:ext cx="1668900" cy="3210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4"/>
          <p:cNvSpPr txBox="1"/>
          <p:nvPr/>
        </p:nvSpPr>
        <p:spPr>
          <a:xfrm>
            <a:off x="591050"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1</a:t>
            </a:r>
            <a:endParaRPr b="1">
              <a:latin typeface="Nunito"/>
              <a:ea typeface="Nunito"/>
              <a:cs typeface="Nunito"/>
              <a:sym typeface="Nunito"/>
            </a:endParaRPr>
          </a:p>
          <a:p>
            <a:pPr indent="0" lvl="0" marL="0" rtl="0" algn="ctr">
              <a:spcBef>
                <a:spcPts val="0"/>
              </a:spcBef>
              <a:spcAft>
                <a:spcPts val="0"/>
              </a:spcAft>
              <a:buNone/>
            </a:pPr>
            <a:r>
              <a:t/>
            </a:r>
            <a:endParaRPr b="1">
              <a:latin typeface="Nunito"/>
              <a:ea typeface="Nunito"/>
              <a:cs typeface="Nunito"/>
              <a:sym typeface="Nunito"/>
            </a:endParaRPr>
          </a:p>
          <a:p>
            <a:pPr indent="0" lvl="0" marL="0" rtl="0" algn="ctr">
              <a:spcBef>
                <a:spcPts val="0"/>
              </a:spcBef>
              <a:spcAft>
                <a:spcPts val="0"/>
              </a:spcAft>
              <a:buNone/>
            </a:pPr>
            <a:r>
              <a:rPr b="1" lang="en">
                <a:latin typeface="Nunito"/>
                <a:ea typeface="Nunito"/>
                <a:cs typeface="Nunito"/>
                <a:sym typeface="Nunito"/>
              </a:rPr>
              <a:t>Bug Tracking and Management</a:t>
            </a:r>
            <a:endParaRPr b="1">
              <a:latin typeface="Nunito"/>
              <a:ea typeface="Nunito"/>
              <a:cs typeface="Nunito"/>
              <a:sym typeface="Nunito"/>
            </a:endParaRPr>
          </a:p>
        </p:txBody>
      </p:sp>
      <p:sp>
        <p:nvSpPr>
          <p:cNvPr id="1438" name="Google Shape;1438;p114"/>
          <p:cNvSpPr txBox="1"/>
          <p:nvPr/>
        </p:nvSpPr>
        <p:spPr>
          <a:xfrm>
            <a:off x="2678950"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2</a:t>
            </a:r>
            <a:endParaRPr b="1">
              <a:latin typeface="Nunito"/>
              <a:ea typeface="Nunito"/>
              <a:cs typeface="Nunito"/>
              <a:sym typeface="Nunito"/>
            </a:endParaRPr>
          </a:p>
        </p:txBody>
      </p:sp>
      <p:sp>
        <p:nvSpPr>
          <p:cNvPr id="1439" name="Google Shape;1439;p114"/>
          <p:cNvSpPr txBox="1"/>
          <p:nvPr/>
        </p:nvSpPr>
        <p:spPr>
          <a:xfrm>
            <a:off x="4708825"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3</a:t>
            </a:r>
            <a:endParaRPr b="1">
              <a:latin typeface="Nunito"/>
              <a:ea typeface="Nunito"/>
              <a:cs typeface="Nunito"/>
              <a:sym typeface="Nunito"/>
            </a:endParaRPr>
          </a:p>
        </p:txBody>
      </p:sp>
      <p:sp>
        <p:nvSpPr>
          <p:cNvPr id="1440" name="Google Shape;1440;p114"/>
          <p:cNvSpPr txBox="1"/>
          <p:nvPr/>
        </p:nvSpPr>
        <p:spPr>
          <a:xfrm>
            <a:off x="6738700" y="1750000"/>
            <a:ext cx="12747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Phase 4</a:t>
            </a:r>
            <a:endParaRPr b="1">
              <a:latin typeface="Nunito"/>
              <a:ea typeface="Nunito"/>
              <a:cs typeface="Nunito"/>
              <a:sym typeface="Nunito"/>
            </a:endParaRPr>
          </a:p>
        </p:txBody>
      </p:sp>
      <p:sp>
        <p:nvSpPr>
          <p:cNvPr id="1441" name="Google Shape;1441;p114"/>
          <p:cNvSpPr txBox="1"/>
          <p:nvPr/>
        </p:nvSpPr>
        <p:spPr>
          <a:xfrm>
            <a:off x="567800" y="3046725"/>
            <a:ext cx="1356000" cy="15774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Defining a New bugs : Fixed bugs ratio</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Define an appropriate code churn rate</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Prioritize bugs</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Triaging incoming bugs</a:t>
            </a:r>
            <a:endParaRPr sz="900">
              <a:latin typeface="Nunito"/>
              <a:ea typeface="Nunito"/>
              <a:cs typeface="Nunito"/>
              <a:sym typeface="Nunito"/>
            </a:endParaRPr>
          </a:p>
        </p:txBody>
      </p:sp>
      <p:sp>
        <p:nvSpPr>
          <p:cNvPr id="1442" name="Google Shape;1442;p114"/>
          <p:cNvSpPr txBox="1"/>
          <p:nvPr/>
        </p:nvSpPr>
        <p:spPr>
          <a:xfrm>
            <a:off x="2638300" y="2167300"/>
            <a:ext cx="1356000" cy="324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Release Criteria</a:t>
            </a:r>
            <a:endParaRPr b="1">
              <a:latin typeface="Nunito"/>
              <a:ea typeface="Nunito"/>
              <a:cs typeface="Nunito"/>
              <a:sym typeface="Nunito"/>
            </a:endParaRPr>
          </a:p>
        </p:txBody>
      </p:sp>
      <p:sp>
        <p:nvSpPr>
          <p:cNvPr id="1443" name="Google Shape;1443;p114"/>
          <p:cNvSpPr txBox="1"/>
          <p:nvPr/>
        </p:nvSpPr>
        <p:spPr>
          <a:xfrm>
            <a:off x="4668175" y="2167300"/>
            <a:ext cx="1356000" cy="324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Release Processes</a:t>
            </a:r>
            <a:endParaRPr b="1">
              <a:latin typeface="Nunito"/>
              <a:ea typeface="Nunito"/>
              <a:cs typeface="Nunito"/>
              <a:sym typeface="Nunito"/>
            </a:endParaRPr>
          </a:p>
        </p:txBody>
      </p:sp>
      <p:sp>
        <p:nvSpPr>
          <p:cNvPr id="1444" name="Google Shape;1444;p114"/>
          <p:cNvSpPr txBox="1"/>
          <p:nvPr/>
        </p:nvSpPr>
        <p:spPr>
          <a:xfrm>
            <a:off x="6698050" y="2167300"/>
            <a:ext cx="1356000" cy="324600"/>
          </a:xfrm>
          <a:prstGeom prst="rect">
            <a:avLst/>
          </a:prstGeom>
          <a:solidFill>
            <a:srgbClr val="B6D7A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Maintenance</a:t>
            </a:r>
            <a:endParaRPr b="1">
              <a:latin typeface="Nunito"/>
              <a:ea typeface="Nunito"/>
              <a:cs typeface="Nunito"/>
              <a:sym typeface="Nunito"/>
            </a:endParaRPr>
          </a:p>
          <a:p>
            <a:pPr indent="0" lvl="0" marL="0" rtl="0" algn="ctr">
              <a:spcBef>
                <a:spcPts val="0"/>
              </a:spcBef>
              <a:spcAft>
                <a:spcPts val="0"/>
              </a:spcAft>
              <a:buNone/>
            </a:pPr>
            <a:r>
              <a:rPr b="1" lang="en">
                <a:latin typeface="Nunito"/>
                <a:ea typeface="Nunito"/>
                <a:cs typeface="Nunito"/>
                <a:sym typeface="Nunito"/>
              </a:rPr>
              <a:t>Framework</a:t>
            </a:r>
            <a:endParaRPr b="1">
              <a:latin typeface="Nunito"/>
              <a:ea typeface="Nunito"/>
              <a:cs typeface="Nunito"/>
              <a:sym typeface="Nunito"/>
            </a:endParaRPr>
          </a:p>
        </p:txBody>
      </p:sp>
      <p:sp>
        <p:nvSpPr>
          <p:cNvPr id="1445" name="Google Shape;1445;p114"/>
          <p:cNvSpPr/>
          <p:nvPr/>
        </p:nvSpPr>
        <p:spPr>
          <a:xfrm>
            <a:off x="8460225" y="2321225"/>
            <a:ext cx="538200" cy="807900"/>
          </a:xfrm>
          <a:prstGeom prst="star5">
            <a:avLst>
              <a:gd fmla="val 19098" name="adj"/>
              <a:gd fmla="val 105146" name="hf"/>
              <a:gd fmla="val 110557" name="vf"/>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14"/>
          <p:cNvSpPr txBox="1"/>
          <p:nvPr/>
        </p:nvSpPr>
        <p:spPr>
          <a:xfrm>
            <a:off x="8297325" y="3198700"/>
            <a:ext cx="864000" cy="41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Release</a:t>
            </a:r>
            <a:endParaRPr>
              <a:latin typeface="Nunito"/>
              <a:ea typeface="Nunito"/>
              <a:cs typeface="Nunito"/>
              <a:sym typeface="Nunito"/>
            </a:endParaRPr>
          </a:p>
        </p:txBody>
      </p:sp>
      <p:sp>
        <p:nvSpPr>
          <p:cNvPr id="1447" name="Google Shape;1447;p114"/>
          <p:cNvSpPr txBox="1"/>
          <p:nvPr/>
        </p:nvSpPr>
        <p:spPr>
          <a:xfrm>
            <a:off x="2638300" y="2808700"/>
            <a:ext cx="1356000" cy="17532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Max number and severity of bugs defined</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Acceptance Tests compliance checked</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Mapping requirements</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Define cut-off time for bugs</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p:txBody>
      </p:sp>
      <p:sp>
        <p:nvSpPr>
          <p:cNvPr id="1448" name="Google Shape;1448;p114"/>
          <p:cNvSpPr txBox="1"/>
          <p:nvPr/>
        </p:nvSpPr>
        <p:spPr>
          <a:xfrm>
            <a:off x="4668175" y="2808700"/>
            <a:ext cx="1356000" cy="17532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Design Release Checklist</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Release Reviews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Release Approvals</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p:txBody>
      </p:sp>
      <p:sp>
        <p:nvSpPr>
          <p:cNvPr id="1449" name="Google Shape;1449;p114"/>
          <p:cNvSpPr txBox="1"/>
          <p:nvPr/>
        </p:nvSpPr>
        <p:spPr>
          <a:xfrm>
            <a:off x="6698050" y="2808700"/>
            <a:ext cx="1356000" cy="1866600"/>
          </a:xfrm>
          <a:prstGeom prst="rect">
            <a:avLst/>
          </a:prstGeom>
          <a:solidFill>
            <a:srgbClr val="D9EAD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Nunito"/>
                <a:ea typeface="Nunito"/>
                <a:cs typeface="Nunito"/>
                <a:sym typeface="Nunito"/>
              </a:rPr>
              <a:t>Define scope of organizational responsibility to handle user issues</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Teams of Dedicated Staff for each of the 3 Modules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rPr lang="en" sz="900">
                <a:latin typeface="Nunito"/>
                <a:ea typeface="Nunito"/>
                <a:cs typeface="Nunito"/>
                <a:sym typeface="Nunito"/>
              </a:rPr>
              <a:t>Schedule </a:t>
            </a:r>
            <a:r>
              <a:rPr lang="en" sz="900">
                <a:latin typeface="Nunito"/>
                <a:ea typeface="Nunito"/>
                <a:cs typeface="Nunito"/>
                <a:sym typeface="Nunito"/>
              </a:rPr>
              <a:t>Improvements</a:t>
            </a:r>
            <a:r>
              <a:rPr lang="en" sz="900">
                <a:latin typeface="Nunito"/>
                <a:ea typeface="Nunito"/>
                <a:cs typeface="Nunito"/>
                <a:sym typeface="Nunito"/>
              </a:rPr>
              <a:t> in design and implementation</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a:p>
            <a:pPr indent="0" lvl="0" marL="0" rtl="0" algn="ctr">
              <a:spcBef>
                <a:spcPts val="0"/>
              </a:spcBef>
              <a:spcAft>
                <a:spcPts val="0"/>
              </a:spcAft>
              <a:buNone/>
            </a:pPr>
            <a:r>
              <a:t/>
            </a:r>
            <a:endParaRPr sz="900">
              <a:latin typeface="Nunito"/>
              <a:ea typeface="Nunito"/>
              <a:cs typeface="Nunito"/>
              <a:sym typeface="Nunito"/>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p115"/>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Risks &amp; Mitigation</a:t>
            </a:r>
            <a:endParaRPr>
              <a:latin typeface="Nunito"/>
              <a:ea typeface="Nunito"/>
              <a:cs typeface="Nunito"/>
              <a:sym typeface="Nunito"/>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8" name="Shape 1458"/>
        <p:cNvGrpSpPr/>
        <p:nvPr/>
      </p:nvGrpSpPr>
      <p:grpSpPr>
        <a:xfrm>
          <a:off x="0" y="0"/>
          <a:ext cx="0" cy="0"/>
          <a:chOff x="0" y="0"/>
          <a:chExt cx="0" cy="0"/>
        </a:xfrm>
      </p:grpSpPr>
      <p:sp>
        <p:nvSpPr>
          <p:cNvPr id="1459" name="Google Shape;1459;p1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Key Focus Areas</a:t>
            </a:r>
            <a:endParaRPr b="0"/>
          </a:p>
        </p:txBody>
      </p:sp>
      <p:sp>
        <p:nvSpPr>
          <p:cNvPr id="1460" name="Google Shape;1460;p116"/>
          <p:cNvSpPr txBox="1"/>
          <p:nvPr>
            <p:ph idx="1" type="body"/>
          </p:nvPr>
        </p:nvSpPr>
        <p:spPr>
          <a:xfrm>
            <a:off x="1303800" y="1399025"/>
            <a:ext cx="6974700" cy="3304200"/>
          </a:xfrm>
          <a:prstGeom prst="rect">
            <a:avLst/>
          </a:prstGeom>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Clr>
                <a:srgbClr val="0B5394"/>
              </a:buClr>
              <a:buSzPts val="1400"/>
              <a:buChar char="●"/>
            </a:pPr>
            <a:r>
              <a:rPr b="1" lang="en" sz="1400">
                <a:solidFill>
                  <a:srgbClr val="0B5394"/>
                </a:solidFill>
              </a:rPr>
              <a:t>Identify Risks at the requirements stage</a:t>
            </a:r>
            <a:endParaRPr b="1" sz="1400">
              <a:solidFill>
                <a:srgbClr val="0B5394"/>
              </a:solidFill>
            </a:endParaRPr>
          </a:p>
          <a:p>
            <a:pPr indent="-317500" lvl="0" marL="457200" rtl="0" algn="l">
              <a:lnSpc>
                <a:spcPct val="200000"/>
              </a:lnSpc>
              <a:spcBef>
                <a:spcPts val="0"/>
              </a:spcBef>
              <a:spcAft>
                <a:spcPts val="0"/>
              </a:spcAft>
              <a:buClr>
                <a:srgbClr val="0B5394"/>
              </a:buClr>
              <a:buSzPts val="1400"/>
              <a:buChar char="●"/>
            </a:pPr>
            <a:r>
              <a:rPr b="1" lang="en" sz="1400">
                <a:solidFill>
                  <a:srgbClr val="0B5394"/>
                </a:solidFill>
              </a:rPr>
              <a:t>Ensure the Rockstar feature takes precedence across all 3 modules</a:t>
            </a:r>
            <a:endParaRPr b="1" sz="1400">
              <a:solidFill>
                <a:srgbClr val="0B5394"/>
              </a:solidFill>
            </a:endParaRPr>
          </a:p>
          <a:p>
            <a:pPr indent="-317500" lvl="0" marL="457200" rtl="0" algn="l">
              <a:lnSpc>
                <a:spcPct val="200000"/>
              </a:lnSpc>
              <a:spcBef>
                <a:spcPts val="0"/>
              </a:spcBef>
              <a:spcAft>
                <a:spcPts val="0"/>
              </a:spcAft>
              <a:buClr>
                <a:srgbClr val="0B5394"/>
              </a:buClr>
              <a:buSzPts val="1400"/>
              <a:buChar char="●"/>
            </a:pPr>
            <a:r>
              <a:rPr b="1" lang="en" sz="1400">
                <a:solidFill>
                  <a:srgbClr val="0B5394"/>
                </a:solidFill>
              </a:rPr>
              <a:t>Since the project is implemented using RAD, involving 3 different teams, ensure that all the processes are well-documented </a:t>
            </a:r>
            <a:endParaRPr b="1" sz="1400">
              <a:solidFill>
                <a:srgbClr val="0B5394"/>
              </a:solidFill>
            </a:endParaRPr>
          </a:p>
          <a:p>
            <a:pPr indent="-317500" lvl="0" marL="457200" rtl="0" algn="l">
              <a:lnSpc>
                <a:spcPct val="200000"/>
              </a:lnSpc>
              <a:spcBef>
                <a:spcPts val="0"/>
              </a:spcBef>
              <a:spcAft>
                <a:spcPts val="0"/>
              </a:spcAft>
              <a:buClr>
                <a:srgbClr val="0B5394"/>
              </a:buClr>
              <a:buSzPts val="1400"/>
              <a:buChar char="●"/>
            </a:pPr>
            <a:r>
              <a:rPr b="1" lang="en" sz="1400">
                <a:solidFill>
                  <a:srgbClr val="0B5394"/>
                </a:solidFill>
              </a:rPr>
              <a:t>Ensure the legacy system (MySQL) is operational and isolated from the changes being implemented</a:t>
            </a:r>
            <a:endParaRPr b="1" sz="1400">
              <a:solidFill>
                <a:srgbClr val="0B5394"/>
              </a:solidFill>
            </a:endParaRPr>
          </a:p>
          <a:p>
            <a:pPr indent="0" lvl="0" marL="457200" rtl="0" algn="l">
              <a:spcBef>
                <a:spcPts val="1600"/>
              </a:spcBef>
              <a:spcAft>
                <a:spcPts val="0"/>
              </a:spcAft>
              <a:buNone/>
            </a:pPr>
            <a:r>
              <a:t/>
            </a:r>
            <a:endParaRPr b="1" sz="1400">
              <a:solidFill>
                <a:srgbClr val="0B5394"/>
              </a:solidFill>
            </a:endParaRPr>
          </a:p>
          <a:p>
            <a:pPr indent="0" lvl="0" marL="457200" rtl="0" algn="l">
              <a:spcBef>
                <a:spcPts val="1600"/>
              </a:spcBef>
              <a:spcAft>
                <a:spcPts val="0"/>
              </a:spcAft>
              <a:buNone/>
            </a:pPr>
            <a:br>
              <a:rPr b="1" lang="en" sz="1400">
                <a:solidFill>
                  <a:srgbClr val="0B5394"/>
                </a:solidFill>
              </a:rPr>
            </a:br>
            <a:endParaRPr b="1" sz="1400">
              <a:solidFill>
                <a:srgbClr val="0B5394"/>
              </a:solidFill>
            </a:endParaRPr>
          </a:p>
          <a:p>
            <a:pPr indent="0" lvl="0" marL="457200" rtl="0" algn="l">
              <a:spcBef>
                <a:spcPts val="1600"/>
              </a:spcBef>
              <a:spcAft>
                <a:spcPts val="0"/>
              </a:spcAft>
              <a:buNone/>
            </a:pPr>
            <a:r>
              <a:t/>
            </a:r>
            <a:endParaRPr b="1" sz="1400">
              <a:solidFill>
                <a:srgbClr val="0B5394"/>
              </a:solidFill>
            </a:endParaRPr>
          </a:p>
          <a:p>
            <a:pPr indent="0" lvl="0" marL="914400" rtl="0" algn="l">
              <a:spcBef>
                <a:spcPts val="1600"/>
              </a:spcBef>
              <a:spcAft>
                <a:spcPts val="0"/>
              </a:spcAft>
              <a:buNone/>
            </a:pPr>
            <a:r>
              <a:t/>
            </a:r>
            <a:endParaRPr b="1" sz="1400">
              <a:solidFill>
                <a:srgbClr val="0B5394"/>
              </a:solidFill>
            </a:endParaRPr>
          </a:p>
          <a:p>
            <a:pPr indent="0" lvl="0" marL="914400" rtl="0" algn="l">
              <a:spcBef>
                <a:spcPts val="1600"/>
              </a:spcBef>
              <a:spcAft>
                <a:spcPts val="0"/>
              </a:spcAft>
              <a:buNone/>
            </a:pPr>
            <a:r>
              <a:t/>
            </a:r>
            <a:endParaRPr b="1" sz="1400">
              <a:solidFill>
                <a:srgbClr val="0B5394"/>
              </a:solidFill>
            </a:endParaRPr>
          </a:p>
          <a:p>
            <a:pPr indent="0" lvl="0" marL="457200" rtl="0" algn="l">
              <a:spcBef>
                <a:spcPts val="1600"/>
              </a:spcBef>
              <a:spcAft>
                <a:spcPts val="0"/>
              </a:spcAft>
              <a:buNone/>
            </a:pPr>
            <a:r>
              <a:t/>
            </a:r>
            <a:endParaRPr b="1" sz="1400">
              <a:solidFill>
                <a:srgbClr val="0B5394"/>
              </a:solidFill>
            </a:endParaRPr>
          </a:p>
          <a:p>
            <a:pPr indent="0" lvl="0" marL="0" rtl="0" algn="l">
              <a:spcBef>
                <a:spcPts val="1600"/>
              </a:spcBef>
              <a:spcAft>
                <a:spcPts val="1600"/>
              </a:spcAft>
              <a:buNone/>
            </a:pPr>
            <a:r>
              <a:t/>
            </a:r>
            <a:endParaRPr b="1" sz="1400">
              <a:solidFill>
                <a:srgbClr val="0B5394"/>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17"/>
          <p:cNvSpPr txBox="1"/>
          <p:nvPr>
            <p:ph type="title"/>
          </p:nvPr>
        </p:nvSpPr>
        <p:spPr>
          <a:xfrm>
            <a:off x="1303800" y="598575"/>
            <a:ext cx="70305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1466" name="Google Shape;1466;p117"/>
          <p:cNvGraphicFramePr/>
          <p:nvPr/>
        </p:nvGraphicFramePr>
        <p:xfrm>
          <a:off x="647100" y="1343625"/>
          <a:ext cx="3000000" cy="3000000"/>
        </p:xfrm>
        <a:graphic>
          <a:graphicData uri="http://schemas.openxmlformats.org/drawingml/2006/table">
            <a:tbl>
              <a:tblPr>
                <a:noFill/>
                <a:tableStyleId>{BCBA651D-CB07-41CB-B004-CCAE3A851C52}</a:tableStyleId>
              </a:tblPr>
              <a:tblGrid>
                <a:gridCol w="1437075"/>
                <a:gridCol w="969400"/>
                <a:gridCol w="755900"/>
                <a:gridCol w="2585950"/>
                <a:gridCol w="2585950"/>
              </a:tblGrid>
              <a:tr h="526750">
                <a:tc>
                  <a:txBody>
                    <a:bodyPr>
                      <a:noAutofit/>
                    </a:bodyPr>
                    <a:lstStyle/>
                    <a:p>
                      <a:pPr indent="0" lvl="0" marL="0" rtl="0" algn="ctr">
                        <a:spcBef>
                          <a:spcPts val="0"/>
                        </a:spcBef>
                        <a:spcAft>
                          <a:spcPts val="0"/>
                        </a:spcAft>
                        <a:buNone/>
                      </a:pPr>
                      <a:r>
                        <a:rPr b="1" lang="en" sz="1000">
                          <a:latin typeface="Nunito"/>
                          <a:ea typeface="Nunito"/>
                          <a:cs typeface="Nunito"/>
                          <a:sym typeface="Nunito"/>
                        </a:rPr>
                        <a:t>Risks</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888888"/>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Probability</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Severity</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Mitigation</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Measures for Risk Avoidance</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r>
              <a:tr h="808050">
                <a:tc>
                  <a:txBody>
                    <a:bodyPr>
                      <a:noAutofit/>
                    </a:bodyPr>
                    <a:lstStyle/>
                    <a:p>
                      <a:pPr indent="0" lvl="0" marL="0" rtl="0" algn="ctr">
                        <a:spcBef>
                          <a:spcPts val="0"/>
                        </a:spcBef>
                        <a:spcAft>
                          <a:spcPts val="0"/>
                        </a:spcAft>
                        <a:buNone/>
                      </a:pPr>
                      <a:r>
                        <a:rPr lang="en" sz="1000">
                          <a:latin typeface="Nunito"/>
                          <a:ea typeface="Nunito"/>
                          <a:cs typeface="Nunito"/>
                          <a:sym typeface="Nunito"/>
                        </a:rPr>
                        <a:t>Operational risk in moving to a new technology stack</a:t>
                      </a:r>
                      <a:endParaRPr sz="1000">
                        <a:latin typeface="Nunito"/>
                        <a:ea typeface="Nunito"/>
                        <a:cs typeface="Nunito"/>
                        <a:sym typeface="Nunito"/>
                      </a:endParaRPr>
                    </a:p>
                  </a:txBody>
                  <a:tcPr marT="91425" marB="91425" marR="91425" marL="91425">
                    <a:lnL cap="flat" cmpd="sng" w="28575">
                      <a:solidFill>
                        <a:srgbClr val="888888"/>
                      </a:solidFill>
                      <a:prstDash val="solid"/>
                      <a:round/>
                      <a:headEnd len="sm" w="sm" type="none"/>
                      <a:tailEnd len="sm" w="sm" type="none"/>
                    </a:lnL>
                    <a:lnR cap="flat" cmpd="sng" w="28575">
                      <a:solidFill>
                        <a:srgbClr val="888888"/>
                      </a:solidFill>
                      <a:prstDash val="solid"/>
                      <a:round/>
                      <a:headEnd len="sm" w="sm" type="none"/>
                      <a:tailEnd len="sm" w="sm" type="none"/>
                    </a:lnR>
                    <a:lnT cap="flat" cmpd="sng" w="28575">
                      <a:solidFill>
                        <a:srgbClr val="888888"/>
                      </a:solidFill>
                      <a:prstDash val="solid"/>
                      <a:round/>
                      <a:headEnd len="sm" w="sm" type="none"/>
                      <a:tailEnd len="sm" w="sm" type="none"/>
                    </a:lnT>
                    <a:lnB cap="flat" cmpd="sng" w="28575">
                      <a:solidFill>
                        <a:srgbClr val="888888"/>
                      </a:solidFill>
                      <a:prstDash val="solid"/>
                      <a:round/>
                      <a:headEnd len="sm" w="sm" type="none"/>
                      <a:tailEnd len="sm" w="sm" type="none"/>
                    </a:lnB>
                    <a:solidFill>
                      <a:srgbClr val="FFD966"/>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Low</a:t>
                      </a:r>
                      <a:endParaRPr sz="1000">
                        <a:latin typeface="Nunito"/>
                        <a:ea typeface="Nunito"/>
                        <a:cs typeface="Nunito"/>
                        <a:sym typeface="Nunito"/>
                      </a:endParaRPr>
                    </a:p>
                  </a:txBody>
                  <a:tcPr marT="91425" marB="91425" marR="91425" marL="91425">
                    <a:lnL cap="flat" cmpd="sng" w="28575">
                      <a:solidFill>
                        <a:srgbClr val="888888"/>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Transition such that there is no user impact due to the migration by planning transition gradually and step-wise</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Developing a detailed, end to end migration plan addressing all possible issues and providing cross functional training and technical support to team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902975">
                <a:tc>
                  <a:txBody>
                    <a:bodyPr>
                      <a:noAutofit/>
                    </a:bodyPr>
                    <a:lstStyle/>
                    <a:p>
                      <a:pPr indent="0" lvl="0" marL="0" rtl="0" algn="ctr">
                        <a:spcBef>
                          <a:spcPts val="0"/>
                        </a:spcBef>
                        <a:spcAft>
                          <a:spcPts val="0"/>
                        </a:spcAft>
                        <a:buNone/>
                      </a:pPr>
                      <a:r>
                        <a:rPr lang="en" sz="1000">
                          <a:latin typeface="Nunito"/>
                          <a:ea typeface="Nunito"/>
                          <a:cs typeface="Nunito"/>
                          <a:sym typeface="Nunito"/>
                        </a:rPr>
                        <a:t>Risk of data loss with relaxed DB consistency guarantees</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888888"/>
                      </a:solidFill>
                      <a:prstDash val="solid"/>
                      <a:round/>
                      <a:headEnd len="sm" w="sm" type="none"/>
                      <a:tailEnd len="sm" w="sm" type="none"/>
                    </a:lnT>
                    <a:lnB cap="flat" cmpd="sng" w="28575">
                      <a:solidFill>
                        <a:srgbClr val="9E9E9E"/>
                      </a:solidFill>
                      <a:prstDash val="solid"/>
                      <a:round/>
                      <a:headEnd len="sm" w="sm" type="none"/>
                      <a:tailEnd len="sm" w="sm" type="none"/>
                    </a:lnB>
                    <a:solidFill>
                      <a:srgbClr val="DD7E6B"/>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High</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Validate assumptions around data consistency </a:t>
                      </a:r>
                      <a:endParaRPr b="1" sz="1000">
                        <a:latin typeface="Nunito"/>
                        <a:ea typeface="Nunito"/>
                        <a:cs typeface="Nunito"/>
                        <a:sym typeface="Nunito"/>
                      </a:endParaRPr>
                    </a:p>
                    <a:p>
                      <a:pPr indent="0" lvl="0" marL="0" rtl="0" algn="ctr">
                        <a:spcBef>
                          <a:spcPts val="0"/>
                        </a:spcBef>
                        <a:spcAft>
                          <a:spcPts val="0"/>
                        </a:spcAft>
                        <a:buNone/>
                      </a:pPr>
                      <a:r>
                        <a:rPr b="1" lang="en" sz="1000">
                          <a:latin typeface="Nunito"/>
                          <a:ea typeface="Nunito"/>
                          <a:cs typeface="Nunito"/>
                          <a:sym typeface="Nunito"/>
                        </a:rPr>
                        <a:t>Moved to requirements</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Add data consistency check across database to do proactive bug finding</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70675">
                <a:tc>
                  <a:txBody>
                    <a:bodyPr>
                      <a:noAutofit/>
                    </a:bodyPr>
                    <a:lstStyle/>
                    <a:p>
                      <a:pPr indent="0" lvl="0" marL="0" rtl="0" algn="ctr">
                        <a:spcBef>
                          <a:spcPts val="0"/>
                        </a:spcBef>
                        <a:spcAft>
                          <a:spcPts val="0"/>
                        </a:spcAft>
                        <a:buNone/>
                      </a:pPr>
                      <a:r>
                        <a:rPr lang="en" sz="1000">
                          <a:latin typeface="Nunito"/>
                          <a:ea typeface="Nunito"/>
                          <a:cs typeface="Nunito"/>
                          <a:sym typeface="Nunito"/>
                        </a:rPr>
                        <a:t>Resistance to change</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FD966"/>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Low</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Employees should be given proper training and all employee concerns should be constantly addressed during development process</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lnSpc>
                          <a:spcPct val="115000"/>
                        </a:lnSpc>
                        <a:spcBef>
                          <a:spcPts val="0"/>
                        </a:spcBef>
                        <a:spcAft>
                          <a:spcPts val="0"/>
                        </a:spcAft>
                        <a:buNone/>
                      </a:pPr>
                      <a:r>
                        <a:rPr lang="en" sz="1000">
                          <a:latin typeface="Nunito"/>
                          <a:ea typeface="Nunito"/>
                          <a:cs typeface="Nunito"/>
                          <a:sym typeface="Nunito"/>
                        </a:rPr>
                        <a:t>communication for change in technology is essential and proactively discussing the change requirements and the process would help to build trust.</a:t>
                      </a:r>
                      <a:endParaRPr sz="1000">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118"/>
          <p:cNvSpPr txBox="1"/>
          <p:nvPr>
            <p:ph type="title"/>
          </p:nvPr>
        </p:nvSpPr>
        <p:spPr>
          <a:xfrm>
            <a:off x="1303800" y="598575"/>
            <a:ext cx="70305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1472" name="Google Shape;1472;p118"/>
          <p:cNvGraphicFramePr/>
          <p:nvPr/>
        </p:nvGraphicFramePr>
        <p:xfrm>
          <a:off x="647100" y="1343625"/>
          <a:ext cx="3000000" cy="3000000"/>
        </p:xfrm>
        <a:graphic>
          <a:graphicData uri="http://schemas.openxmlformats.org/drawingml/2006/table">
            <a:tbl>
              <a:tblPr>
                <a:noFill/>
                <a:tableStyleId>{BCBA651D-CB07-41CB-B004-CCAE3A851C52}</a:tableStyleId>
              </a:tblPr>
              <a:tblGrid>
                <a:gridCol w="1423000"/>
                <a:gridCol w="746550"/>
                <a:gridCol w="782925"/>
                <a:gridCol w="2652250"/>
                <a:gridCol w="2652250"/>
              </a:tblGrid>
              <a:tr h="462275">
                <a:tc>
                  <a:txBody>
                    <a:bodyPr>
                      <a:noAutofit/>
                    </a:bodyPr>
                    <a:lstStyle/>
                    <a:p>
                      <a:pPr indent="0" lvl="0" marL="0" rtl="0" algn="ctr">
                        <a:spcBef>
                          <a:spcPts val="0"/>
                        </a:spcBef>
                        <a:spcAft>
                          <a:spcPts val="0"/>
                        </a:spcAft>
                        <a:buNone/>
                      </a:pPr>
                      <a:r>
                        <a:rPr b="1" lang="en" sz="1000">
                          <a:latin typeface="Nunito"/>
                          <a:ea typeface="Nunito"/>
                          <a:cs typeface="Nunito"/>
                          <a:sym typeface="Nunito"/>
                        </a:rPr>
                        <a:t>Risk</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Probability</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Severity</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Mitigation</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Clr>
                          <a:srgbClr val="000000"/>
                        </a:buClr>
                        <a:buSzPts val="1100"/>
                        <a:buFont typeface="Arial"/>
                        <a:buNone/>
                      </a:pPr>
                      <a:r>
                        <a:rPr b="1" lang="en" sz="1000">
                          <a:latin typeface="Nunito"/>
                          <a:ea typeface="Nunito"/>
                          <a:cs typeface="Nunito"/>
                          <a:sym typeface="Nunito"/>
                        </a:rPr>
                        <a:t>Measures for Risk Avoidance</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r>
              <a:tr h="709150">
                <a:tc>
                  <a:txBody>
                    <a:bodyPr>
                      <a:noAutofit/>
                    </a:bodyPr>
                    <a:lstStyle/>
                    <a:p>
                      <a:pPr indent="0" lvl="0" marL="0" rtl="0" algn="ctr">
                        <a:spcBef>
                          <a:spcPts val="0"/>
                        </a:spcBef>
                        <a:spcAft>
                          <a:spcPts val="0"/>
                        </a:spcAft>
                        <a:buNone/>
                      </a:pPr>
                      <a:r>
                        <a:rPr lang="en" sz="1000">
                          <a:latin typeface="Nunito"/>
                          <a:ea typeface="Nunito"/>
                          <a:cs typeface="Nunito"/>
                          <a:sym typeface="Nunito"/>
                        </a:rPr>
                        <a:t>Development resource constraints due to migration workload</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D7E6B"/>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High</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Plan for staffing resource and commit all product feature related work to align with migration timelines </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Develop resource allocation plans and identify critical resources and develop </a:t>
                      </a:r>
                      <a:r>
                        <a:rPr lang="en" sz="1000">
                          <a:latin typeface="Nunito"/>
                          <a:ea typeface="Nunito"/>
                          <a:cs typeface="Nunito"/>
                          <a:sym typeface="Nunito"/>
                        </a:rPr>
                        <a:t>contingency</a:t>
                      </a:r>
                      <a:r>
                        <a:rPr lang="en" sz="1000">
                          <a:latin typeface="Nunito"/>
                          <a:ea typeface="Nunito"/>
                          <a:cs typeface="Nunito"/>
                          <a:sym typeface="Nunito"/>
                        </a:rPr>
                        <a:t> plan for substitution of those resources</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202900">
                <a:tc>
                  <a:txBody>
                    <a:bodyPr>
                      <a:noAutofit/>
                    </a:bodyPr>
                    <a:lstStyle/>
                    <a:p>
                      <a:pPr indent="0" lvl="0" marL="0" rtl="0" algn="ctr">
                        <a:spcBef>
                          <a:spcPts val="0"/>
                        </a:spcBef>
                        <a:spcAft>
                          <a:spcPts val="0"/>
                        </a:spcAft>
                        <a:buNone/>
                      </a:pPr>
                      <a:r>
                        <a:rPr lang="en" sz="1000">
                          <a:latin typeface="Nunito"/>
                          <a:ea typeface="Nunito"/>
                          <a:cs typeface="Nunito"/>
                          <a:sym typeface="Nunito"/>
                        </a:rPr>
                        <a:t>Bugs due to less static checking and tooling due to schema-less design</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6B26B"/>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High</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Evolve design practices around structured data to rely more on dynamic validation to ensure data integrity</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Develop dynamic validation test cases to ensure data quality</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202900">
                <a:tc>
                  <a:txBody>
                    <a:bodyPr>
                      <a:noAutofit/>
                    </a:bodyPr>
                    <a:lstStyle/>
                    <a:p>
                      <a:pPr indent="0" lvl="0" marL="0" rtl="0" algn="ctr">
                        <a:spcBef>
                          <a:spcPts val="0"/>
                        </a:spcBef>
                        <a:spcAft>
                          <a:spcPts val="0"/>
                        </a:spcAft>
                        <a:buNone/>
                      </a:pPr>
                      <a:r>
                        <a:rPr lang="en" sz="1000">
                          <a:latin typeface="Nunito"/>
                          <a:ea typeface="Nunito"/>
                          <a:cs typeface="Nunito"/>
                          <a:sym typeface="Nunito"/>
                        </a:rPr>
                        <a:t>Change in performance characteristics due to DB migration</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D7E6B"/>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High</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292100" lvl="0" marL="457200" rtl="0" algn="ctr">
                        <a:spcBef>
                          <a:spcPts val="0"/>
                        </a:spcBef>
                        <a:spcAft>
                          <a:spcPts val="0"/>
                        </a:spcAft>
                        <a:buSzPts val="1000"/>
                        <a:buFont typeface="Nunito"/>
                        <a:buAutoNum type="arabicParenR"/>
                      </a:pPr>
                      <a:r>
                        <a:rPr lang="en" sz="1000">
                          <a:latin typeface="Nunito"/>
                          <a:ea typeface="Nunito"/>
                          <a:cs typeface="Nunito"/>
                          <a:sym typeface="Nunito"/>
                        </a:rPr>
                        <a:t>Conducting performance drills and load tests to ensure performance is on par or better than MySQL. </a:t>
                      </a:r>
                      <a:endParaRPr sz="1000">
                        <a:latin typeface="Nunito"/>
                        <a:ea typeface="Nunito"/>
                        <a:cs typeface="Nunito"/>
                        <a:sym typeface="Nunito"/>
                      </a:endParaRPr>
                    </a:p>
                    <a:p>
                      <a:pPr indent="-292100" lvl="0" marL="457200" rtl="0" algn="ctr">
                        <a:spcBef>
                          <a:spcPts val="0"/>
                        </a:spcBef>
                        <a:spcAft>
                          <a:spcPts val="0"/>
                        </a:spcAft>
                        <a:buSzPts val="1000"/>
                        <a:buFont typeface="Nunito"/>
                        <a:buAutoNum type="arabicParenR"/>
                      </a:pPr>
                      <a:r>
                        <a:rPr lang="en" sz="1000">
                          <a:latin typeface="Nunito"/>
                          <a:ea typeface="Nunito"/>
                          <a:cs typeface="Nunito"/>
                          <a:sym typeface="Nunito"/>
                        </a:rPr>
                        <a:t>Ensuring querying patterns are optimized for MongoDB</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228600" lvl="0" marL="457200" rtl="0" algn="ctr">
                        <a:spcBef>
                          <a:spcPts val="0"/>
                        </a:spcBef>
                        <a:spcAft>
                          <a:spcPts val="0"/>
                        </a:spcAft>
                        <a:buNone/>
                      </a:pPr>
                      <a:r>
                        <a:rPr lang="en" sz="1000">
                          <a:latin typeface="Nunito"/>
                          <a:ea typeface="Nunito"/>
                          <a:cs typeface="Nunito"/>
                          <a:sym typeface="Nunito"/>
                        </a:rPr>
                        <a:t>Create test cases to validate the migrated database and test against metrics </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Google Shape;1477;p119"/>
          <p:cNvSpPr txBox="1"/>
          <p:nvPr>
            <p:ph type="title"/>
          </p:nvPr>
        </p:nvSpPr>
        <p:spPr>
          <a:xfrm>
            <a:off x="1303800" y="598575"/>
            <a:ext cx="7030500" cy="6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1478" name="Google Shape;1478;p119"/>
          <p:cNvGraphicFramePr/>
          <p:nvPr/>
        </p:nvGraphicFramePr>
        <p:xfrm>
          <a:off x="914975" y="1438300"/>
          <a:ext cx="3000000" cy="3000000"/>
        </p:xfrm>
        <a:graphic>
          <a:graphicData uri="http://schemas.openxmlformats.org/drawingml/2006/table">
            <a:tbl>
              <a:tblPr>
                <a:noFill/>
                <a:tableStyleId>{BCBA651D-CB07-41CB-B004-CCAE3A851C52}</a:tableStyleId>
              </a:tblPr>
              <a:tblGrid>
                <a:gridCol w="1438150"/>
                <a:gridCol w="1294175"/>
                <a:gridCol w="1249350"/>
                <a:gridCol w="1770950"/>
                <a:gridCol w="1770950"/>
              </a:tblGrid>
              <a:tr h="344775">
                <a:tc>
                  <a:txBody>
                    <a:bodyPr>
                      <a:noAutofit/>
                    </a:bodyPr>
                    <a:lstStyle/>
                    <a:p>
                      <a:pPr indent="0" lvl="0" marL="0" rtl="0" algn="ctr">
                        <a:spcBef>
                          <a:spcPts val="0"/>
                        </a:spcBef>
                        <a:spcAft>
                          <a:spcPts val="0"/>
                        </a:spcAft>
                        <a:buNone/>
                      </a:pPr>
                      <a:r>
                        <a:rPr b="1" lang="en" sz="1000">
                          <a:latin typeface="Nunito"/>
                          <a:ea typeface="Nunito"/>
                          <a:cs typeface="Nunito"/>
                          <a:sym typeface="Nunito"/>
                        </a:rPr>
                        <a:t>Risk</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Probability</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Severity</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99999"/>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Mitigation</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Measures for Risk Avoidance</a:t>
                      </a:r>
                      <a:endParaRPr b="1"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r>
              <a:tr h="2370050">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Securing customer data  </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DD7E6B"/>
                    </a:solidFill>
                  </a:tcPr>
                </a:tc>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High</a:t>
                      </a:r>
                      <a:endParaRPr sz="1000">
                        <a:latin typeface="Nunito"/>
                        <a:ea typeface="Nunito"/>
                        <a:cs typeface="Nunito"/>
                        <a:sym typeface="Nunito"/>
                      </a:endParaRPr>
                    </a:p>
                  </a:txBody>
                  <a:tcPr marT="91425" marB="91425" marR="91425" marL="91425">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tcPr>
                </a:tc>
                <a:tc>
                  <a:txBody>
                    <a:bodyPr>
                      <a:noAutofit/>
                    </a:bodyPr>
                    <a:lstStyle/>
                    <a:p>
                      <a:pPr indent="-292100" lvl="0" marL="457200" rtl="0" algn="l">
                        <a:spcBef>
                          <a:spcPts val="0"/>
                        </a:spcBef>
                        <a:spcAft>
                          <a:spcPts val="0"/>
                        </a:spcAft>
                        <a:buSzPts val="1000"/>
                        <a:buFont typeface="Nunito"/>
                        <a:buAutoNum type="arabicParenR"/>
                      </a:pPr>
                      <a:r>
                        <a:rPr lang="en" sz="1000">
                          <a:latin typeface="Nunito"/>
                          <a:ea typeface="Nunito"/>
                          <a:cs typeface="Nunito"/>
                          <a:sym typeface="Nunito"/>
                        </a:rPr>
                        <a:t>Review auditing/feedback business process to properly secure customer data</a:t>
                      </a:r>
                      <a:endParaRPr sz="1000">
                        <a:latin typeface="Nunito"/>
                        <a:ea typeface="Nunito"/>
                        <a:cs typeface="Nunito"/>
                        <a:sym typeface="Nunito"/>
                      </a:endParaRPr>
                    </a:p>
                    <a:p>
                      <a:pPr indent="-292100" lvl="0" marL="457200" rtl="0" algn="l">
                        <a:spcBef>
                          <a:spcPts val="0"/>
                        </a:spcBef>
                        <a:spcAft>
                          <a:spcPts val="0"/>
                        </a:spcAft>
                        <a:buSzPts val="1000"/>
                        <a:buFont typeface="Nunito"/>
                        <a:buAutoNum type="arabicParenR"/>
                      </a:pPr>
                      <a:r>
                        <a:rPr lang="en" sz="1000">
                          <a:latin typeface="Nunito"/>
                          <a:ea typeface="Nunito"/>
                          <a:cs typeface="Nunito"/>
                          <a:sym typeface="Nunito"/>
                        </a:rPr>
                        <a:t>Protect against customer data scraping by setting monitoring</a:t>
                      </a:r>
                      <a:endParaRPr sz="1000">
                        <a:latin typeface="Nunito"/>
                        <a:ea typeface="Nunito"/>
                        <a:cs typeface="Nunito"/>
                        <a:sym typeface="Nunito"/>
                      </a:endParaRPr>
                    </a:p>
                    <a:p>
                      <a:pPr indent="-292100" lvl="0" marL="457200" rtl="0" algn="l">
                        <a:spcBef>
                          <a:spcPts val="0"/>
                        </a:spcBef>
                        <a:spcAft>
                          <a:spcPts val="0"/>
                        </a:spcAft>
                        <a:buSzPts val="1000"/>
                        <a:buFont typeface="Nunito"/>
                        <a:buAutoNum type="arabicParenR"/>
                      </a:pPr>
                      <a:r>
                        <a:rPr lang="en" sz="1000">
                          <a:latin typeface="Nunito"/>
                          <a:ea typeface="Nunito"/>
                          <a:cs typeface="Nunito"/>
                          <a:sym typeface="Nunito"/>
                        </a:rPr>
                        <a:t>Encrypting customer sensitive data</a:t>
                      </a:r>
                      <a:endParaRPr sz="1000">
                        <a:latin typeface="Nunito"/>
                        <a:ea typeface="Nunito"/>
                        <a:cs typeface="Nunito"/>
                        <a:sym typeface="Nunito"/>
                      </a:endParaRPr>
                    </a:p>
                  </a:txBody>
                  <a:tcPr marT="91425" marB="91425" marR="91425" marL="91425">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228600" lvl="0" marL="457200" rtl="0" algn="ctr">
                        <a:spcBef>
                          <a:spcPts val="0"/>
                        </a:spcBef>
                        <a:spcAft>
                          <a:spcPts val="0"/>
                        </a:spcAft>
                        <a:buNone/>
                      </a:pPr>
                      <a:r>
                        <a:rPr lang="en" sz="1000">
                          <a:latin typeface="Nunito"/>
                          <a:ea typeface="Nunito"/>
                          <a:cs typeface="Nunito"/>
                          <a:sym typeface="Nunito"/>
                        </a:rPr>
                        <a:t>Develop detailed</a:t>
                      </a:r>
                      <a:endParaRPr sz="1000">
                        <a:latin typeface="Nunito"/>
                        <a:ea typeface="Nunito"/>
                        <a:cs typeface="Nunito"/>
                        <a:sym typeface="Nunito"/>
                      </a:endParaRPr>
                    </a:p>
                    <a:p>
                      <a:pPr indent="-228600" lvl="0" marL="457200" rtl="0" algn="ctr">
                        <a:spcBef>
                          <a:spcPts val="0"/>
                        </a:spcBef>
                        <a:spcAft>
                          <a:spcPts val="0"/>
                        </a:spcAft>
                        <a:buNone/>
                      </a:pPr>
                      <a:r>
                        <a:rPr lang="en" sz="1000">
                          <a:latin typeface="Nunito"/>
                          <a:ea typeface="Nunito"/>
                          <a:cs typeface="Nunito"/>
                          <a:sym typeface="Nunito"/>
                        </a:rPr>
                        <a:t>customer data protection rules’ and identify high risk data and secure by implementing safeguards with regular monitoring and testing </a:t>
                      </a:r>
                      <a:endParaRPr sz="1000">
                        <a:latin typeface="Nunito"/>
                        <a:ea typeface="Nunito"/>
                        <a:cs typeface="Nunito"/>
                        <a:sym typeface="Nunito"/>
                      </a:endParaRPr>
                    </a:p>
                  </a:txBody>
                  <a:tcPr marT="91425" marB="91425" marR="91425" marL="91425">
                    <a:lnL cap="flat" cmpd="sng" w="28575">
                      <a:solidFill>
                        <a:srgbClr val="999999"/>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2" name="Shape 1482"/>
        <p:cNvGrpSpPr/>
        <p:nvPr/>
      </p:nvGrpSpPr>
      <p:grpSpPr>
        <a:xfrm>
          <a:off x="0" y="0"/>
          <a:ext cx="0" cy="0"/>
          <a:chOff x="0" y="0"/>
          <a:chExt cx="0" cy="0"/>
        </a:xfrm>
      </p:grpSpPr>
      <p:sp>
        <p:nvSpPr>
          <p:cNvPr id="1483" name="Google Shape;1483;p120"/>
          <p:cNvSpPr txBox="1"/>
          <p:nvPr>
            <p:ph type="title"/>
          </p:nvPr>
        </p:nvSpPr>
        <p:spPr>
          <a:xfrm>
            <a:off x="1303800" y="598575"/>
            <a:ext cx="7030500" cy="69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1484" name="Google Shape;1484;p120"/>
          <p:cNvGraphicFramePr/>
          <p:nvPr/>
        </p:nvGraphicFramePr>
        <p:xfrm>
          <a:off x="914975" y="1438300"/>
          <a:ext cx="3000000" cy="3000000"/>
        </p:xfrm>
        <a:graphic>
          <a:graphicData uri="http://schemas.openxmlformats.org/drawingml/2006/table">
            <a:tbl>
              <a:tblPr>
                <a:noFill/>
                <a:tableStyleId>{BCBA651D-CB07-41CB-B004-CCAE3A851C52}</a:tableStyleId>
              </a:tblPr>
              <a:tblGrid>
                <a:gridCol w="1438150"/>
                <a:gridCol w="1294175"/>
                <a:gridCol w="1249350"/>
                <a:gridCol w="1770950"/>
                <a:gridCol w="1770950"/>
              </a:tblGrid>
              <a:tr h="493550">
                <a:tc>
                  <a:txBody>
                    <a:bodyPr>
                      <a:noAutofit/>
                    </a:bodyPr>
                    <a:lstStyle/>
                    <a:p>
                      <a:pPr indent="0" lvl="0" marL="0" rtl="0" algn="ctr">
                        <a:spcBef>
                          <a:spcPts val="0"/>
                        </a:spcBef>
                        <a:spcAft>
                          <a:spcPts val="0"/>
                        </a:spcAft>
                        <a:buNone/>
                      </a:pPr>
                      <a:r>
                        <a:rPr b="1" lang="en" sz="1000">
                          <a:latin typeface="Nunito"/>
                          <a:ea typeface="Nunito"/>
                          <a:cs typeface="Nunito"/>
                          <a:sym typeface="Nunito"/>
                        </a:rPr>
                        <a:t>Risk</a:t>
                      </a:r>
                      <a:endParaRPr b="1"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Probability</a:t>
                      </a:r>
                      <a:endParaRPr b="1"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Severity</a:t>
                      </a:r>
                      <a:endParaRPr b="1"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99999"/>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Mitigation</a:t>
                      </a:r>
                      <a:endParaRPr b="1"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c>
                  <a:txBody>
                    <a:bodyPr>
                      <a:noAutofit/>
                    </a:bodyPr>
                    <a:lstStyle/>
                    <a:p>
                      <a:pPr indent="0" lvl="0" marL="0" rtl="0" algn="ctr">
                        <a:spcBef>
                          <a:spcPts val="0"/>
                        </a:spcBef>
                        <a:spcAft>
                          <a:spcPts val="0"/>
                        </a:spcAft>
                        <a:buNone/>
                      </a:pPr>
                      <a:r>
                        <a:rPr b="1" lang="en" sz="1000">
                          <a:latin typeface="Nunito"/>
                          <a:ea typeface="Nunito"/>
                          <a:cs typeface="Nunito"/>
                          <a:sym typeface="Nunito"/>
                        </a:rPr>
                        <a:t>Measures for Risk Avoidance</a:t>
                      </a:r>
                      <a:endParaRPr b="1"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CFE2F3"/>
                    </a:solidFill>
                  </a:tcPr>
                </a:tc>
              </a:tr>
              <a:tr h="1319375">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Showing proper error messages for invalid operations</a:t>
                      </a:r>
                      <a:endParaRPr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Medium</a:t>
                      </a:r>
                      <a:endParaRPr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Low</a:t>
                      </a:r>
                      <a:endParaRPr sz="1000">
                        <a:latin typeface="Nunito"/>
                        <a:ea typeface="Nunito"/>
                        <a:cs typeface="Nunito"/>
                        <a:sym typeface="Nunito"/>
                      </a:endParaRPr>
                    </a:p>
                  </a:txBody>
                  <a:tcPr marT="91425" marB="91425" marR="91425" marL="91425"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All unencountered errors should be reported and documented and added to the system wherever necessary</a:t>
                      </a:r>
                      <a:endParaRPr sz="1000">
                        <a:latin typeface="Nunito"/>
                        <a:ea typeface="Nunito"/>
                        <a:cs typeface="Nunito"/>
                        <a:sym typeface="Nunito"/>
                      </a:endParaRPr>
                    </a:p>
                  </a:txBody>
                  <a:tcPr marT="91425" marB="91425" marR="91425" marL="91425"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Document all errors for every combination of operation and add error messages wherever appropriate</a:t>
                      </a:r>
                      <a:endParaRPr sz="1000">
                        <a:latin typeface="Nunito"/>
                        <a:ea typeface="Nunito"/>
                        <a:cs typeface="Nunito"/>
                        <a:sym typeface="Nunito"/>
                      </a:endParaRPr>
                    </a:p>
                    <a:p>
                      <a:pPr indent="-228600" lvl="0" marL="457200" rtl="0" algn="ctr">
                        <a:spcBef>
                          <a:spcPts val="0"/>
                        </a:spcBef>
                        <a:spcAft>
                          <a:spcPts val="0"/>
                        </a:spcAft>
                        <a:buNone/>
                      </a:pPr>
                      <a:r>
                        <a:t/>
                      </a:r>
                      <a:endParaRPr sz="1000">
                        <a:latin typeface="Nunito"/>
                        <a:ea typeface="Nunito"/>
                        <a:cs typeface="Nunito"/>
                        <a:sym typeface="Nunito"/>
                      </a:endParaRPr>
                    </a:p>
                  </a:txBody>
                  <a:tcPr marT="91425" marB="91425" marR="91425" marL="91425" anchor="ctr">
                    <a:lnL cap="flat" cmpd="sng" w="28575">
                      <a:solidFill>
                        <a:srgbClr val="999999"/>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19375">
                <a:tc>
                  <a:txBody>
                    <a:bodyPr>
                      <a:noAutofit/>
                    </a:bodyPr>
                    <a:lstStyle/>
                    <a:p>
                      <a:pPr indent="0" lvl="0" marL="0" rtl="0" algn="ctr">
                        <a:spcBef>
                          <a:spcPts val="0"/>
                        </a:spcBef>
                        <a:spcAft>
                          <a:spcPts val="0"/>
                        </a:spcAft>
                        <a:buNone/>
                      </a:pPr>
                      <a:r>
                        <a:rPr lang="en" sz="1000">
                          <a:latin typeface="Nunito"/>
                          <a:ea typeface="Nunito"/>
                          <a:cs typeface="Nunito"/>
                          <a:sym typeface="Nunito"/>
                        </a:rPr>
                        <a:t>Not encrypting open source/public data, that is supposed to be accessed by all</a:t>
                      </a:r>
                      <a:endParaRPr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3C47D"/>
                    </a:solidFill>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Low</a:t>
                      </a:r>
                      <a:endParaRPr sz="1000">
                        <a:latin typeface="Nunito"/>
                        <a:ea typeface="Nunito"/>
                        <a:cs typeface="Nunito"/>
                        <a:sym typeface="Nunito"/>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Low</a:t>
                      </a:r>
                      <a:endParaRPr sz="1000">
                        <a:latin typeface="Nunito"/>
                        <a:ea typeface="Nunito"/>
                        <a:cs typeface="Nunito"/>
                        <a:sym typeface="Nunito"/>
                      </a:endParaRPr>
                    </a:p>
                  </a:txBody>
                  <a:tcPr marT="91425" marB="91425" marR="91425" marL="91425"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All unencrypted public data should be reported immediately to the concerned department for encryption</a:t>
                      </a:r>
                      <a:endParaRPr sz="1000">
                        <a:latin typeface="Nunito"/>
                        <a:ea typeface="Nunito"/>
                        <a:cs typeface="Nunito"/>
                        <a:sym typeface="Nunito"/>
                      </a:endParaRPr>
                    </a:p>
                  </a:txBody>
                  <a:tcPr marT="91425" marB="91425" marR="91425" marL="91425"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000">
                          <a:latin typeface="Nunito"/>
                          <a:ea typeface="Nunito"/>
                          <a:cs typeface="Nunito"/>
                          <a:sym typeface="Nunito"/>
                        </a:rPr>
                        <a:t>Creating a proper encryption system that encrypts all data in the system</a:t>
                      </a:r>
                      <a:endParaRPr sz="1000">
                        <a:latin typeface="Nunito"/>
                        <a:ea typeface="Nunito"/>
                        <a:cs typeface="Nunito"/>
                        <a:sym typeface="Nunito"/>
                      </a:endParaRPr>
                    </a:p>
                  </a:txBody>
                  <a:tcPr marT="91425" marB="91425" marR="91425" marL="91425" anchor="ctr">
                    <a:lnL cap="flat" cmpd="sng" w="28575">
                      <a:solidFill>
                        <a:srgbClr val="999999"/>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Google Shape;1489;p121"/>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Business Value </a:t>
            </a:r>
            <a:r>
              <a:rPr lang="en" sz="4800">
                <a:latin typeface="Nunito"/>
                <a:ea typeface="Nunito"/>
                <a:cs typeface="Nunito"/>
                <a:sym typeface="Nunito"/>
              </a:rPr>
              <a:t>&amp; Success Metrics</a:t>
            </a:r>
            <a:endParaRPr>
              <a:latin typeface="Nunito"/>
              <a:ea typeface="Nunito"/>
              <a:cs typeface="Nunito"/>
              <a:sym typeface="Nunito"/>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sp>
        <p:nvSpPr>
          <p:cNvPr id="1494" name="Google Shape;1494;p122"/>
          <p:cNvSpPr txBox="1"/>
          <p:nvPr>
            <p:ph type="title"/>
          </p:nvPr>
        </p:nvSpPr>
        <p:spPr>
          <a:xfrm>
            <a:off x="1303800" y="192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Business Value</a:t>
            </a:r>
            <a:endParaRPr/>
          </a:p>
        </p:txBody>
      </p:sp>
      <p:sp>
        <p:nvSpPr>
          <p:cNvPr id="1495" name="Google Shape;1495;p122"/>
          <p:cNvSpPr/>
          <p:nvPr/>
        </p:nvSpPr>
        <p:spPr>
          <a:xfrm>
            <a:off x="2757741" y="1000359"/>
            <a:ext cx="3879300" cy="3879300"/>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6" name="Google Shape;1496;p122"/>
          <p:cNvGrpSpPr/>
          <p:nvPr/>
        </p:nvGrpSpPr>
        <p:grpSpPr>
          <a:xfrm>
            <a:off x="3614360" y="791488"/>
            <a:ext cx="2166000" cy="2166000"/>
            <a:chOff x="3614360" y="410488"/>
            <a:chExt cx="2166000" cy="2166000"/>
          </a:xfrm>
        </p:grpSpPr>
        <p:sp>
          <p:nvSpPr>
            <p:cNvPr id="1497" name="Google Shape;1497;p122"/>
            <p:cNvSpPr/>
            <p:nvPr/>
          </p:nvSpPr>
          <p:spPr>
            <a:xfrm>
              <a:off x="3614360" y="410488"/>
              <a:ext cx="2166000" cy="2166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2"/>
            <p:cNvSpPr txBox="1"/>
            <p:nvPr/>
          </p:nvSpPr>
          <p:spPr>
            <a:xfrm>
              <a:off x="3962888" y="71805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Reduce shipping costs on account of fewer returns</a:t>
              </a:r>
              <a:endParaRPr sz="1000">
                <a:solidFill>
                  <a:srgbClr val="FFFFFF"/>
                </a:solidFill>
                <a:latin typeface="Roboto"/>
                <a:ea typeface="Roboto"/>
                <a:cs typeface="Roboto"/>
                <a:sym typeface="Roboto"/>
              </a:endParaRPr>
            </a:p>
          </p:txBody>
        </p:sp>
      </p:grpSp>
      <p:grpSp>
        <p:nvGrpSpPr>
          <p:cNvPr id="1499" name="Google Shape;1499;p122"/>
          <p:cNvGrpSpPr/>
          <p:nvPr/>
        </p:nvGrpSpPr>
        <p:grpSpPr>
          <a:xfrm>
            <a:off x="2519466" y="1874908"/>
            <a:ext cx="2166000" cy="2166000"/>
            <a:chOff x="2519466" y="1493908"/>
            <a:chExt cx="2166000" cy="2166000"/>
          </a:xfrm>
        </p:grpSpPr>
        <p:sp>
          <p:nvSpPr>
            <p:cNvPr id="1500" name="Google Shape;1500;p122"/>
            <p:cNvSpPr/>
            <p:nvPr/>
          </p:nvSpPr>
          <p:spPr>
            <a:xfrm>
              <a:off x="2519466" y="1493908"/>
              <a:ext cx="2166000" cy="2166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22"/>
            <p:cNvSpPr txBox="1"/>
            <p:nvPr/>
          </p:nvSpPr>
          <p:spPr>
            <a:xfrm>
              <a:off x="2601163" y="22321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Better control over performance metrics</a:t>
              </a:r>
              <a:endParaRPr sz="1000">
                <a:solidFill>
                  <a:srgbClr val="FFFFFF"/>
                </a:solidFill>
                <a:latin typeface="Roboto"/>
                <a:ea typeface="Roboto"/>
                <a:cs typeface="Roboto"/>
                <a:sym typeface="Roboto"/>
              </a:endParaRPr>
            </a:p>
          </p:txBody>
        </p:sp>
      </p:grpSp>
      <p:grpSp>
        <p:nvGrpSpPr>
          <p:cNvPr id="1502" name="Google Shape;1502;p122"/>
          <p:cNvGrpSpPr/>
          <p:nvPr/>
        </p:nvGrpSpPr>
        <p:grpSpPr>
          <a:xfrm>
            <a:off x="3614356" y="2947908"/>
            <a:ext cx="2166000" cy="2166000"/>
            <a:chOff x="3614356" y="2566908"/>
            <a:chExt cx="2166000" cy="2166000"/>
          </a:xfrm>
        </p:grpSpPr>
        <p:sp>
          <p:nvSpPr>
            <p:cNvPr id="1503" name="Google Shape;1503;p122"/>
            <p:cNvSpPr/>
            <p:nvPr/>
          </p:nvSpPr>
          <p:spPr>
            <a:xfrm>
              <a:off x="3614356" y="2566908"/>
              <a:ext cx="2166000" cy="21660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22"/>
            <p:cNvSpPr txBox="1"/>
            <p:nvPr/>
          </p:nvSpPr>
          <p:spPr>
            <a:xfrm>
              <a:off x="3949288" y="33886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Increase in Revenue on account of better customer service</a:t>
              </a:r>
              <a:endParaRPr b="1" sz="1200">
                <a:solidFill>
                  <a:srgbClr val="FFFFFF"/>
                </a:solidFill>
                <a:latin typeface="Nunito"/>
                <a:ea typeface="Nunito"/>
                <a:cs typeface="Nunito"/>
                <a:sym typeface="Nunito"/>
              </a:endParaRPr>
            </a:p>
          </p:txBody>
        </p:sp>
      </p:grpSp>
      <p:grpSp>
        <p:nvGrpSpPr>
          <p:cNvPr id="1505" name="Google Shape;1505;p122"/>
          <p:cNvGrpSpPr/>
          <p:nvPr/>
        </p:nvGrpSpPr>
        <p:grpSpPr>
          <a:xfrm>
            <a:off x="4701894" y="1874874"/>
            <a:ext cx="2166000" cy="2166000"/>
            <a:chOff x="4701894" y="1493874"/>
            <a:chExt cx="2166000" cy="2166000"/>
          </a:xfrm>
        </p:grpSpPr>
        <p:sp>
          <p:nvSpPr>
            <p:cNvPr id="1506" name="Google Shape;1506;p122"/>
            <p:cNvSpPr/>
            <p:nvPr/>
          </p:nvSpPr>
          <p:spPr>
            <a:xfrm>
              <a:off x="4701894" y="1493874"/>
              <a:ext cx="2166000" cy="2166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22"/>
            <p:cNvSpPr txBox="1"/>
            <p:nvPr/>
          </p:nvSpPr>
          <p:spPr>
            <a:xfrm>
              <a:off x="5295688" y="22203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Efficient brand management</a:t>
              </a:r>
              <a:endParaRPr b="1" sz="1000">
                <a:solidFill>
                  <a:srgbClr val="FFFFFF"/>
                </a:solidFill>
                <a:latin typeface="Roboto"/>
                <a:ea typeface="Roboto"/>
                <a:cs typeface="Roboto"/>
                <a:sym typeface="Roboto"/>
              </a:endParaRPr>
            </a:p>
          </p:txBody>
        </p:sp>
      </p:grpSp>
      <p:sp>
        <p:nvSpPr>
          <p:cNvPr id="1508" name="Google Shape;1508;p122"/>
          <p:cNvSpPr/>
          <p:nvPr/>
        </p:nvSpPr>
        <p:spPr>
          <a:xfrm>
            <a:off x="3986750" y="1874900"/>
            <a:ext cx="1448400" cy="1312200"/>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Nunito"/>
                <a:ea typeface="Nunito"/>
                <a:cs typeface="Nunito"/>
                <a:sym typeface="Nunito"/>
              </a:rPr>
              <a:t>Understand customer preferences</a:t>
            </a:r>
            <a:endParaRPr b="1" sz="1200">
              <a:latin typeface="Nunito"/>
              <a:ea typeface="Nunito"/>
              <a:cs typeface="Nunito"/>
              <a:sym typeface="Nunit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23"/>
          <p:cNvSpPr txBox="1"/>
          <p:nvPr>
            <p:ph type="title"/>
          </p:nvPr>
        </p:nvSpPr>
        <p:spPr>
          <a:xfrm>
            <a:off x="1304725" y="445200"/>
            <a:ext cx="7030500" cy="999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Success</a:t>
            </a:r>
            <a:r>
              <a:rPr lang="en"/>
              <a:t> </a:t>
            </a:r>
            <a:r>
              <a:rPr lang="en" sz="3000">
                <a:solidFill>
                  <a:srgbClr val="1D7E74"/>
                </a:solidFill>
                <a:latin typeface="Nunito"/>
                <a:ea typeface="Nunito"/>
                <a:cs typeface="Nunito"/>
                <a:sym typeface="Nunito"/>
              </a:rPr>
              <a:t>Metrics - Business</a:t>
            </a:r>
            <a:endParaRPr sz="3000">
              <a:solidFill>
                <a:srgbClr val="1D7E74"/>
              </a:solidFill>
              <a:latin typeface="Nunito"/>
              <a:ea typeface="Nunito"/>
              <a:cs typeface="Nunito"/>
              <a:sym typeface="Nunito"/>
            </a:endParaRPr>
          </a:p>
        </p:txBody>
      </p:sp>
      <p:grpSp>
        <p:nvGrpSpPr>
          <p:cNvPr id="1514" name="Google Shape;1514;p123"/>
          <p:cNvGrpSpPr/>
          <p:nvPr/>
        </p:nvGrpSpPr>
        <p:grpSpPr>
          <a:xfrm>
            <a:off x="1304736" y="1479822"/>
            <a:ext cx="6534523" cy="670508"/>
            <a:chOff x="1431325" y="2473833"/>
            <a:chExt cx="6566700" cy="670508"/>
          </a:xfrm>
        </p:grpSpPr>
        <p:sp>
          <p:nvSpPr>
            <p:cNvPr id="1515" name="Google Shape;1515;p123"/>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23"/>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Return Shipping cost reduced by at least 25% over 3 years</a:t>
              </a:r>
              <a:endParaRPr>
                <a:solidFill>
                  <a:srgbClr val="FFFFFF"/>
                </a:solidFill>
                <a:latin typeface="Roboto"/>
                <a:ea typeface="Roboto"/>
                <a:cs typeface="Roboto"/>
                <a:sym typeface="Roboto"/>
              </a:endParaRPr>
            </a:p>
          </p:txBody>
        </p:sp>
        <p:sp>
          <p:nvSpPr>
            <p:cNvPr id="1517" name="Google Shape;1517;p123"/>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23"/>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23"/>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23"/>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25</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grpSp>
        <p:nvGrpSpPr>
          <p:cNvPr id="1521" name="Google Shape;1521;p123"/>
          <p:cNvGrpSpPr/>
          <p:nvPr/>
        </p:nvGrpSpPr>
        <p:grpSpPr>
          <a:xfrm>
            <a:off x="1304736" y="2150322"/>
            <a:ext cx="6534523" cy="670508"/>
            <a:chOff x="1431325" y="2473833"/>
            <a:chExt cx="6566700" cy="670508"/>
          </a:xfrm>
        </p:grpSpPr>
        <p:sp>
          <p:nvSpPr>
            <p:cNvPr id="1522" name="Google Shape;1522;p123"/>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23"/>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Maintain a return rate of 20% which is 10% below the rate of online retail ecommerce market </a:t>
              </a:r>
              <a:endParaRPr>
                <a:solidFill>
                  <a:srgbClr val="FFFFFF"/>
                </a:solidFill>
                <a:latin typeface="Roboto"/>
                <a:ea typeface="Roboto"/>
                <a:cs typeface="Roboto"/>
                <a:sym typeface="Roboto"/>
              </a:endParaRPr>
            </a:p>
          </p:txBody>
        </p:sp>
        <p:sp>
          <p:nvSpPr>
            <p:cNvPr id="1524" name="Google Shape;1524;p123"/>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23"/>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23"/>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23"/>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15</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grpSp>
        <p:nvGrpSpPr>
          <p:cNvPr id="1528" name="Google Shape;1528;p123"/>
          <p:cNvGrpSpPr/>
          <p:nvPr/>
        </p:nvGrpSpPr>
        <p:grpSpPr>
          <a:xfrm>
            <a:off x="1304736" y="2820822"/>
            <a:ext cx="6534523" cy="670508"/>
            <a:chOff x="1431325" y="2473833"/>
            <a:chExt cx="6566700" cy="670508"/>
          </a:xfrm>
        </p:grpSpPr>
        <p:sp>
          <p:nvSpPr>
            <p:cNvPr id="1529" name="Google Shape;1529;p123"/>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3"/>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Repeat orders from at least 40% of the customers interacting with our Chatbot to give negative feedback</a:t>
              </a:r>
              <a:endParaRPr>
                <a:solidFill>
                  <a:srgbClr val="FFFFFF"/>
                </a:solidFill>
                <a:latin typeface="Roboto"/>
                <a:ea typeface="Roboto"/>
                <a:cs typeface="Roboto"/>
                <a:sym typeface="Roboto"/>
              </a:endParaRPr>
            </a:p>
          </p:txBody>
        </p:sp>
        <p:sp>
          <p:nvSpPr>
            <p:cNvPr id="1531" name="Google Shape;1531;p123"/>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23"/>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23"/>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23"/>
            <p:cNvSpPr/>
            <p:nvPr/>
          </p:nvSpPr>
          <p:spPr>
            <a:xfrm>
              <a:off x="2025174" y="2616786"/>
              <a:ext cx="7176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40</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grpSp>
        <p:nvGrpSpPr>
          <p:cNvPr id="1535" name="Google Shape;1535;p123"/>
          <p:cNvGrpSpPr/>
          <p:nvPr/>
        </p:nvGrpSpPr>
        <p:grpSpPr>
          <a:xfrm>
            <a:off x="1304748" y="3491322"/>
            <a:ext cx="6534523" cy="670508"/>
            <a:chOff x="1431325" y="2473833"/>
            <a:chExt cx="6566700" cy="670508"/>
          </a:xfrm>
        </p:grpSpPr>
        <p:sp>
          <p:nvSpPr>
            <p:cNvPr id="1536" name="Google Shape;1536;p123"/>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23"/>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Improve our CSAT index by at least 25%</a:t>
              </a:r>
              <a:endParaRPr>
                <a:solidFill>
                  <a:srgbClr val="FFFFFF"/>
                </a:solidFill>
                <a:latin typeface="Roboto"/>
                <a:ea typeface="Roboto"/>
                <a:cs typeface="Roboto"/>
                <a:sym typeface="Roboto"/>
              </a:endParaRPr>
            </a:p>
          </p:txBody>
        </p:sp>
        <p:sp>
          <p:nvSpPr>
            <p:cNvPr id="1538" name="Google Shape;1538;p123"/>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23"/>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23"/>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23"/>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25</a:t>
              </a:r>
              <a:r>
                <a:rPr lang="en" sz="1800">
                  <a:solidFill>
                    <a:srgbClr val="FFFFFF"/>
                  </a:solidFill>
                  <a:latin typeface="Roboto Light"/>
                  <a:ea typeface="Roboto Light"/>
                  <a:cs typeface="Roboto Light"/>
                  <a:sym typeface="Roboto Light"/>
                </a:rPr>
                <a:t>%</a:t>
              </a:r>
              <a:endParaRPr sz="1800">
                <a:solidFill>
                  <a:srgbClr val="FFFFFF"/>
                </a:solidFill>
                <a:latin typeface="Roboto Light"/>
                <a:ea typeface="Roboto Light"/>
                <a:cs typeface="Roboto Light"/>
                <a:sym typeface="Roboto Light"/>
              </a:endParaRPr>
            </a:p>
          </p:txBody>
        </p:sp>
      </p:grpSp>
      <p:grpSp>
        <p:nvGrpSpPr>
          <p:cNvPr id="1542" name="Google Shape;1542;p123"/>
          <p:cNvGrpSpPr/>
          <p:nvPr/>
        </p:nvGrpSpPr>
        <p:grpSpPr>
          <a:xfrm>
            <a:off x="1304748" y="4165972"/>
            <a:ext cx="6534523" cy="670508"/>
            <a:chOff x="1431325" y="2473833"/>
            <a:chExt cx="6566700" cy="670508"/>
          </a:xfrm>
        </p:grpSpPr>
        <p:sp>
          <p:nvSpPr>
            <p:cNvPr id="1543" name="Google Shape;1543;p123"/>
            <p:cNvSpPr/>
            <p:nvPr/>
          </p:nvSpPr>
          <p:spPr>
            <a:xfrm rot="-5400000">
              <a:off x="4644475" y="-209208"/>
              <a:ext cx="670500" cy="6036600"/>
            </a:xfrm>
            <a:prstGeom prst="roundRect">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23"/>
            <p:cNvSpPr txBox="1"/>
            <p:nvPr/>
          </p:nvSpPr>
          <p:spPr>
            <a:xfrm>
              <a:off x="2744667" y="2473833"/>
              <a:ext cx="5086800" cy="657000"/>
            </a:xfrm>
            <a:prstGeom prst="rect">
              <a:avLst/>
            </a:prstGeom>
            <a:noFill/>
            <a:ln>
              <a:noFill/>
            </a:ln>
          </p:spPr>
          <p:txBody>
            <a:bodyPr anchorCtr="0" anchor="ctr" bIns="91425" lIns="91425" spcFirstLastPara="1" rIns="91425" wrap="square" tIns="91425">
              <a:noAutofit/>
            </a:bodyPr>
            <a:lstStyle/>
            <a:p>
              <a:pPr indent="-317500" lvl="0" marL="457200" marR="0" rtl="0" algn="l">
                <a:lnSpc>
                  <a:spcPct val="115000"/>
                </a:lnSpc>
                <a:spcBef>
                  <a:spcPts val="0"/>
                </a:spcBef>
                <a:spcAft>
                  <a:spcPts val="0"/>
                </a:spcAft>
                <a:buClr>
                  <a:srgbClr val="FFFFFF"/>
                </a:buClr>
                <a:buSzPts val="1400"/>
                <a:buFont typeface="Roboto"/>
                <a:buChar char="●"/>
              </a:pPr>
              <a:r>
                <a:rPr lang="en">
                  <a:solidFill>
                    <a:srgbClr val="FFFFFF"/>
                  </a:solidFill>
                  <a:latin typeface="Roboto"/>
                  <a:ea typeface="Roboto"/>
                  <a:cs typeface="Roboto"/>
                  <a:sym typeface="Roboto"/>
                </a:rPr>
                <a:t>Merchandise turnover rate of 3 (months) for each brand  vs industry average of 3.91 (months)</a:t>
              </a:r>
              <a:endParaRPr>
                <a:solidFill>
                  <a:srgbClr val="FFFFFF"/>
                </a:solidFill>
                <a:latin typeface="Roboto"/>
                <a:ea typeface="Roboto"/>
                <a:cs typeface="Roboto"/>
                <a:sym typeface="Roboto"/>
              </a:endParaRPr>
            </a:p>
          </p:txBody>
        </p:sp>
        <p:sp>
          <p:nvSpPr>
            <p:cNvPr id="1545" name="Google Shape;1545;p123"/>
            <p:cNvSpPr/>
            <p:nvPr/>
          </p:nvSpPr>
          <p:spPr>
            <a:xfrm rot="-5400000">
              <a:off x="1751875" y="2153292"/>
              <a:ext cx="670500" cy="1311600"/>
            </a:xfrm>
            <a:prstGeom prst="roundRect">
              <a:avLst>
                <a:gd fmla="val 50000" name="adj"/>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23"/>
            <p:cNvSpPr/>
            <p:nvPr/>
          </p:nvSpPr>
          <p:spPr>
            <a:xfrm>
              <a:off x="1499580" y="2547844"/>
              <a:ext cx="522300" cy="5223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3"/>
            <p:cNvSpPr/>
            <p:nvPr/>
          </p:nvSpPr>
          <p:spPr>
            <a:xfrm>
              <a:off x="1545080" y="2593344"/>
              <a:ext cx="431400" cy="431400"/>
            </a:xfrm>
            <a:prstGeom prst="pie">
              <a:avLst>
                <a:gd fmla="val 16226349" name="adj1"/>
                <a:gd fmla="val 10795968" name="adj2"/>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23"/>
            <p:cNvSpPr/>
            <p:nvPr/>
          </p:nvSpPr>
          <p:spPr>
            <a:xfrm>
              <a:off x="2025174" y="2616792"/>
              <a:ext cx="608400" cy="39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Roboto Light"/>
                  <a:ea typeface="Roboto Light"/>
                  <a:cs typeface="Roboto Light"/>
                  <a:sym typeface="Roboto Light"/>
                </a:rPr>
                <a:t>3 m</a:t>
              </a:r>
              <a:endParaRPr sz="1800">
                <a:solidFill>
                  <a:srgbClr val="FFFFFF"/>
                </a:solidFill>
                <a:latin typeface="Roboto Light"/>
                <a:ea typeface="Roboto Light"/>
                <a:cs typeface="Roboto Light"/>
                <a:sym typeface="Roboto Light"/>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